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46"/>
  </p:notesMasterIdLst>
  <p:sldIdLst>
    <p:sldId id="256" r:id="rId2"/>
    <p:sldId id="257" r:id="rId3"/>
    <p:sldId id="271" r:id="rId4"/>
    <p:sldId id="258" r:id="rId5"/>
    <p:sldId id="259" r:id="rId6"/>
    <p:sldId id="260" r:id="rId7"/>
    <p:sldId id="261" r:id="rId8"/>
    <p:sldId id="262" r:id="rId9"/>
    <p:sldId id="263" r:id="rId10"/>
    <p:sldId id="264" r:id="rId11"/>
    <p:sldId id="265" r:id="rId12"/>
    <p:sldId id="284" r:id="rId13"/>
    <p:sldId id="274" r:id="rId14"/>
    <p:sldId id="272" r:id="rId15"/>
    <p:sldId id="269" r:id="rId16"/>
    <p:sldId id="277" r:id="rId17"/>
    <p:sldId id="267" r:id="rId18"/>
    <p:sldId id="268" r:id="rId19"/>
    <p:sldId id="280" r:id="rId20"/>
    <p:sldId id="276" r:id="rId21"/>
    <p:sldId id="275" r:id="rId22"/>
    <p:sldId id="285" r:id="rId23"/>
    <p:sldId id="279" r:id="rId24"/>
    <p:sldId id="270" r:id="rId25"/>
    <p:sldId id="278" r:id="rId26"/>
    <p:sldId id="291" r:id="rId27"/>
    <p:sldId id="273" r:id="rId28"/>
    <p:sldId id="286" r:id="rId29"/>
    <p:sldId id="287" r:id="rId30"/>
    <p:sldId id="290" r:id="rId31"/>
    <p:sldId id="288" r:id="rId32"/>
    <p:sldId id="289" r:id="rId33"/>
    <p:sldId id="292" r:id="rId34"/>
    <p:sldId id="281" r:id="rId35"/>
    <p:sldId id="282" r:id="rId36"/>
    <p:sldId id="283" r:id="rId37"/>
    <p:sldId id="293" r:id="rId38"/>
    <p:sldId id="294" r:id="rId39"/>
    <p:sldId id="298" r:id="rId40"/>
    <p:sldId id="295" r:id="rId41"/>
    <p:sldId id="296" r:id="rId42"/>
    <p:sldId id="297"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1A7C7-ED50-1346-8BA7-C7A6A80ECEC5}" v="2" dt="2023-04-10T20:57:02.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p:restoredTop sz="73191"/>
  </p:normalViewPr>
  <p:slideViewPr>
    <p:cSldViewPr snapToGrid="0">
      <p:cViewPr varScale="1">
        <p:scale>
          <a:sx n="70" d="100"/>
          <a:sy n="70" d="100"/>
        </p:scale>
        <p:origin x="1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23d1a100-8419-45c4-bf81-7e3c0affab10" providerId="ADAL" clId="{7831A7C7-ED50-1346-8BA7-C7A6A80ECEC5}"/>
    <pc:docChg chg="custSel modSld">
      <pc:chgData name="Info" userId="23d1a100-8419-45c4-bf81-7e3c0affab10" providerId="ADAL" clId="{7831A7C7-ED50-1346-8BA7-C7A6A80ECEC5}" dt="2023-04-11T20:19:52.328" v="81" actId="20577"/>
      <pc:docMkLst>
        <pc:docMk/>
      </pc:docMkLst>
      <pc:sldChg chg="modNotesTx">
        <pc:chgData name="Info" userId="23d1a100-8419-45c4-bf81-7e3c0affab10" providerId="ADAL" clId="{7831A7C7-ED50-1346-8BA7-C7A6A80ECEC5}" dt="2023-04-10T20:43:20.153" v="0" actId="313"/>
        <pc:sldMkLst>
          <pc:docMk/>
          <pc:sldMk cId="960814339" sldId="259"/>
        </pc:sldMkLst>
      </pc:sldChg>
      <pc:sldChg chg="modSp">
        <pc:chgData name="Info" userId="23d1a100-8419-45c4-bf81-7e3c0affab10" providerId="ADAL" clId="{7831A7C7-ED50-1346-8BA7-C7A6A80ECEC5}" dt="2023-04-10T20:56:59.689" v="1"/>
        <pc:sldMkLst>
          <pc:docMk/>
          <pc:sldMk cId="3772206639" sldId="260"/>
        </pc:sldMkLst>
        <pc:graphicFrameChg chg="mod">
          <ac:chgData name="Info" userId="23d1a100-8419-45c4-bf81-7e3c0affab10" providerId="ADAL" clId="{7831A7C7-ED50-1346-8BA7-C7A6A80ECEC5}" dt="2023-04-10T20:56:59.689" v="1"/>
          <ac:graphicFrameMkLst>
            <pc:docMk/>
            <pc:sldMk cId="3772206639" sldId="260"/>
            <ac:graphicFrameMk id="7" creationId="{F985ACDB-A740-C7F6-390D-F552F9682848}"/>
          </ac:graphicFrameMkLst>
        </pc:graphicFrameChg>
      </pc:sldChg>
      <pc:sldChg chg="modSp mod">
        <pc:chgData name="Info" userId="23d1a100-8419-45c4-bf81-7e3c0affab10" providerId="ADAL" clId="{7831A7C7-ED50-1346-8BA7-C7A6A80ECEC5}" dt="2023-04-10T23:11:24.598" v="12" actId="1076"/>
        <pc:sldMkLst>
          <pc:docMk/>
          <pc:sldMk cId="3376916415" sldId="269"/>
        </pc:sldMkLst>
        <pc:picChg chg="mod">
          <ac:chgData name="Info" userId="23d1a100-8419-45c4-bf81-7e3c0affab10" providerId="ADAL" clId="{7831A7C7-ED50-1346-8BA7-C7A6A80ECEC5}" dt="2023-04-10T23:11:24.598" v="12" actId="1076"/>
          <ac:picMkLst>
            <pc:docMk/>
            <pc:sldMk cId="3376916415" sldId="269"/>
            <ac:picMk id="5" creationId="{96708255-6E19-0D42-C0E6-A50F297B08C7}"/>
          </ac:picMkLst>
        </pc:picChg>
      </pc:sldChg>
      <pc:sldChg chg="modSp mod">
        <pc:chgData name="Info" userId="23d1a100-8419-45c4-bf81-7e3c0affab10" providerId="ADAL" clId="{7831A7C7-ED50-1346-8BA7-C7A6A80ECEC5}" dt="2023-04-11T20:19:52.328" v="81" actId="20577"/>
        <pc:sldMkLst>
          <pc:docMk/>
          <pc:sldMk cId="2667586030" sldId="273"/>
        </pc:sldMkLst>
        <pc:spChg chg="mod">
          <ac:chgData name="Info" userId="23d1a100-8419-45c4-bf81-7e3c0affab10" providerId="ADAL" clId="{7831A7C7-ED50-1346-8BA7-C7A6A80ECEC5}" dt="2023-04-11T20:19:52.328" v="81" actId="20577"/>
          <ac:spMkLst>
            <pc:docMk/>
            <pc:sldMk cId="2667586030" sldId="273"/>
            <ac:spMk id="3" creationId="{1C453560-4B60-4C0A-7275-03AE1BEC19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B0149-34D1-4FCA-8880-B320703198D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074E008-A41A-4564-A436-0A3CC2B08D1E}">
      <dgm:prSet/>
      <dgm:spPr/>
      <dgm:t>
        <a:bodyPr/>
        <a:lstStyle/>
        <a:p>
          <a:r>
            <a:rPr lang="en-US"/>
            <a:t>Theology &amp; Truth </a:t>
          </a:r>
        </a:p>
      </dgm:t>
    </dgm:pt>
    <dgm:pt modelId="{8ABE367A-0C26-4876-A02B-8ADC31E9020C}" type="parTrans" cxnId="{ABAB4223-1DEC-4887-B646-F5D97CFDA338}">
      <dgm:prSet/>
      <dgm:spPr/>
      <dgm:t>
        <a:bodyPr/>
        <a:lstStyle/>
        <a:p>
          <a:endParaRPr lang="en-US"/>
        </a:p>
      </dgm:t>
    </dgm:pt>
    <dgm:pt modelId="{A2D0690A-90FC-443D-871B-4B97FFEC5B04}" type="sibTrans" cxnId="{ABAB4223-1DEC-4887-B646-F5D97CFDA338}">
      <dgm:prSet/>
      <dgm:spPr/>
      <dgm:t>
        <a:bodyPr/>
        <a:lstStyle/>
        <a:p>
          <a:endParaRPr lang="en-US"/>
        </a:p>
      </dgm:t>
    </dgm:pt>
    <dgm:pt modelId="{95C58A5B-9BE7-4040-9ABF-72B7AE021158}">
      <dgm:prSet/>
      <dgm:spPr/>
      <dgm:t>
        <a:bodyPr/>
        <a:lstStyle/>
        <a:p>
          <a:r>
            <a:rPr lang="en-US"/>
            <a:t>Generational Poverty</a:t>
          </a:r>
        </a:p>
      </dgm:t>
    </dgm:pt>
    <dgm:pt modelId="{90D5E35C-E317-4B98-9271-AAD7D5CD8038}" type="parTrans" cxnId="{F319B406-6401-42BE-BF8C-BD3FC8E6CF1E}">
      <dgm:prSet/>
      <dgm:spPr/>
      <dgm:t>
        <a:bodyPr/>
        <a:lstStyle/>
        <a:p>
          <a:endParaRPr lang="en-US"/>
        </a:p>
      </dgm:t>
    </dgm:pt>
    <dgm:pt modelId="{68C83EA4-6F0D-461C-AE1B-F57D723046C8}" type="sibTrans" cxnId="{F319B406-6401-42BE-BF8C-BD3FC8E6CF1E}">
      <dgm:prSet/>
      <dgm:spPr/>
      <dgm:t>
        <a:bodyPr/>
        <a:lstStyle/>
        <a:p>
          <a:endParaRPr lang="en-US"/>
        </a:p>
      </dgm:t>
    </dgm:pt>
    <dgm:pt modelId="{C4FE5EDB-362F-43FF-838F-5EA23E681F37}">
      <dgm:prSet/>
      <dgm:spPr/>
      <dgm:t>
        <a:bodyPr/>
        <a:lstStyle/>
        <a:p>
          <a:r>
            <a:rPr lang="en-US"/>
            <a:t>Key Scriptural passages on Poverty</a:t>
          </a:r>
        </a:p>
      </dgm:t>
    </dgm:pt>
    <dgm:pt modelId="{68EC54A3-A126-4C0C-86FB-7266D5E73D09}" type="parTrans" cxnId="{3D574FBE-1B48-4406-B6F8-86D60466998F}">
      <dgm:prSet/>
      <dgm:spPr/>
      <dgm:t>
        <a:bodyPr/>
        <a:lstStyle/>
        <a:p>
          <a:endParaRPr lang="en-US"/>
        </a:p>
      </dgm:t>
    </dgm:pt>
    <dgm:pt modelId="{2C23A960-96A3-4A8E-9F3F-ABDA66781814}" type="sibTrans" cxnId="{3D574FBE-1B48-4406-B6F8-86D60466998F}">
      <dgm:prSet/>
      <dgm:spPr/>
      <dgm:t>
        <a:bodyPr/>
        <a:lstStyle/>
        <a:p>
          <a:endParaRPr lang="en-US"/>
        </a:p>
      </dgm:t>
    </dgm:pt>
    <dgm:pt modelId="{DA691B81-E129-4098-B073-F872CBBE693C}">
      <dgm:prSet/>
      <dgm:spPr/>
      <dgm:t>
        <a:bodyPr/>
        <a:lstStyle/>
        <a:p>
          <a:r>
            <a:rPr lang="en-US"/>
            <a:t>Scripture &amp; Prayer in Care </a:t>
          </a:r>
        </a:p>
      </dgm:t>
    </dgm:pt>
    <dgm:pt modelId="{3979EC67-FC67-4E45-93D2-7976D5CA9A46}" type="parTrans" cxnId="{6C2DAA9B-35A8-45B4-A395-EBFEF1F1040D}">
      <dgm:prSet/>
      <dgm:spPr/>
      <dgm:t>
        <a:bodyPr/>
        <a:lstStyle/>
        <a:p>
          <a:endParaRPr lang="en-US"/>
        </a:p>
      </dgm:t>
    </dgm:pt>
    <dgm:pt modelId="{462CA003-F83B-4BAD-9F1D-6367B56F2A48}" type="sibTrans" cxnId="{6C2DAA9B-35A8-45B4-A395-EBFEF1F1040D}">
      <dgm:prSet/>
      <dgm:spPr/>
      <dgm:t>
        <a:bodyPr/>
        <a:lstStyle/>
        <a:p>
          <a:endParaRPr lang="en-US"/>
        </a:p>
      </dgm:t>
    </dgm:pt>
    <dgm:pt modelId="{91C45874-D78A-0246-9E57-243E40C7555C}" type="pres">
      <dgm:prSet presAssocID="{65CB0149-34D1-4FCA-8880-B320703198D8}" presName="vert0" presStyleCnt="0">
        <dgm:presLayoutVars>
          <dgm:dir/>
          <dgm:animOne val="branch"/>
          <dgm:animLvl val="lvl"/>
        </dgm:presLayoutVars>
      </dgm:prSet>
      <dgm:spPr/>
    </dgm:pt>
    <dgm:pt modelId="{336AE56B-8A5D-394D-84D2-57D29BE2EF26}" type="pres">
      <dgm:prSet presAssocID="{E074E008-A41A-4564-A436-0A3CC2B08D1E}" presName="thickLine" presStyleLbl="alignNode1" presStyleIdx="0" presStyleCnt="4"/>
      <dgm:spPr/>
    </dgm:pt>
    <dgm:pt modelId="{03C3D6ED-7C29-5F44-A298-ED732948EAB9}" type="pres">
      <dgm:prSet presAssocID="{E074E008-A41A-4564-A436-0A3CC2B08D1E}" presName="horz1" presStyleCnt="0"/>
      <dgm:spPr/>
    </dgm:pt>
    <dgm:pt modelId="{B926F999-6F4D-524D-B9DF-CCAF006D96F8}" type="pres">
      <dgm:prSet presAssocID="{E074E008-A41A-4564-A436-0A3CC2B08D1E}" presName="tx1" presStyleLbl="revTx" presStyleIdx="0" presStyleCnt="4"/>
      <dgm:spPr/>
    </dgm:pt>
    <dgm:pt modelId="{1249893C-62E8-1849-9DAB-84CFFA54E797}" type="pres">
      <dgm:prSet presAssocID="{E074E008-A41A-4564-A436-0A3CC2B08D1E}" presName="vert1" presStyleCnt="0"/>
      <dgm:spPr/>
    </dgm:pt>
    <dgm:pt modelId="{3E1D414E-F22E-664B-8A9E-41BDB962314F}" type="pres">
      <dgm:prSet presAssocID="{95C58A5B-9BE7-4040-9ABF-72B7AE021158}" presName="thickLine" presStyleLbl="alignNode1" presStyleIdx="1" presStyleCnt="4"/>
      <dgm:spPr/>
    </dgm:pt>
    <dgm:pt modelId="{35620AB1-400C-FE43-94BD-4BA338313BDB}" type="pres">
      <dgm:prSet presAssocID="{95C58A5B-9BE7-4040-9ABF-72B7AE021158}" presName="horz1" presStyleCnt="0"/>
      <dgm:spPr/>
    </dgm:pt>
    <dgm:pt modelId="{6726DC6D-7384-B449-8996-BDFB6F2BE4E3}" type="pres">
      <dgm:prSet presAssocID="{95C58A5B-9BE7-4040-9ABF-72B7AE021158}" presName="tx1" presStyleLbl="revTx" presStyleIdx="1" presStyleCnt="4"/>
      <dgm:spPr/>
    </dgm:pt>
    <dgm:pt modelId="{AF38B7FA-6462-0645-89F0-869BB4965CB4}" type="pres">
      <dgm:prSet presAssocID="{95C58A5B-9BE7-4040-9ABF-72B7AE021158}" presName="vert1" presStyleCnt="0"/>
      <dgm:spPr/>
    </dgm:pt>
    <dgm:pt modelId="{F7B49160-22A5-934E-A631-CF7EA2C68766}" type="pres">
      <dgm:prSet presAssocID="{C4FE5EDB-362F-43FF-838F-5EA23E681F37}" presName="thickLine" presStyleLbl="alignNode1" presStyleIdx="2" presStyleCnt="4"/>
      <dgm:spPr/>
    </dgm:pt>
    <dgm:pt modelId="{13F786D4-8AFA-0F45-9988-A772342CB98B}" type="pres">
      <dgm:prSet presAssocID="{C4FE5EDB-362F-43FF-838F-5EA23E681F37}" presName="horz1" presStyleCnt="0"/>
      <dgm:spPr/>
    </dgm:pt>
    <dgm:pt modelId="{F53EE14E-DDB5-904D-9297-CFB0057EE4DE}" type="pres">
      <dgm:prSet presAssocID="{C4FE5EDB-362F-43FF-838F-5EA23E681F37}" presName="tx1" presStyleLbl="revTx" presStyleIdx="2" presStyleCnt="4"/>
      <dgm:spPr/>
    </dgm:pt>
    <dgm:pt modelId="{831B7B45-F3AF-5D43-BE3A-2320415116D3}" type="pres">
      <dgm:prSet presAssocID="{C4FE5EDB-362F-43FF-838F-5EA23E681F37}" presName="vert1" presStyleCnt="0"/>
      <dgm:spPr/>
    </dgm:pt>
    <dgm:pt modelId="{00191381-71D7-C949-8340-6D8E2542258A}" type="pres">
      <dgm:prSet presAssocID="{DA691B81-E129-4098-B073-F872CBBE693C}" presName="thickLine" presStyleLbl="alignNode1" presStyleIdx="3" presStyleCnt="4"/>
      <dgm:spPr/>
    </dgm:pt>
    <dgm:pt modelId="{1DBF0261-2A72-4E4B-843B-90513F826412}" type="pres">
      <dgm:prSet presAssocID="{DA691B81-E129-4098-B073-F872CBBE693C}" presName="horz1" presStyleCnt="0"/>
      <dgm:spPr/>
    </dgm:pt>
    <dgm:pt modelId="{80E3DC70-BE42-2C41-881D-C0A83252B29C}" type="pres">
      <dgm:prSet presAssocID="{DA691B81-E129-4098-B073-F872CBBE693C}" presName="tx1" presStyleLbl="revTx" presStyleIdx="3" presStyleCnt="4"/>
      <dgm:spPr/>
    </dgm:pt>
    <dgm:pt modelId="{5D42E0C7-7D34-CF45-A553-2E8805B7BF90}" type="pres">
      <dgm:prSet presAssocID="{DA691B81-E129-4098-B073-F872CBBE693C}" presName="vert1" presStyleCnt="0"/>
      <dgm:spPr/>
    </dgm:pt>
  </dgm:ptLst>
  <dgm:cxnLst>
    <dgm:cxn modelId="{F319B406-6401-42BE-BF8C-BD3FC8E6CF1E}" srcId="{65CB0149-34D1-4FCA-8880-B320703198D8}" destId="{95C58A5B-9BE7-4040-9ABF-72B7AE021158}" srcOrd="1" destOrd="0" parTransId="{90D5E35C-E317-4B98-9271-AAD7D5CD8038}" sibTransId="{68C83EA4-6F0D-461C-AE1B-F57D723046C8}"/>
    <dgm:cxn modelId="{6DF9AA15-EB96-AB4D-B672-3A55696E2459}" type="presOf" srcId="{DA691B81-E129-4098-B073-F872CBBE693C}" destId="{80E3DC70-BE42-2C41-881D-C0A83252B29C}" srcOrd="0" destOrd="0" presId="urn:microsoft.com/office/officeart/2008/layout/LinedList"/>
    <dgm:cxn modelId="{242DD218-C8C9-5F43-B724-4A2ECA61C31F}" type="presOf" srcId="{E074E008-A41A-4564-A436-0A3CC2B08D1E}" destId="{B926F999-6F4D-524D-B9DF-CCAF006D96F8}" srcOrd="0" destOrd="0" presId="urn:microsoft.com/office/officeart/2008/layout/LinedList"/>
    <dgm:cxn modelId="{9A2BB61E-6762-FE4E-B3EF-77CCAA286EC6}" type="presOf" srcId="{C4FE5EDB-362F-43FF-838F-5EA23E681F37}" destId="{F53EE14E-DDB5-904D-9297-CFB0057EE4DE}" srcOrd="0" destOrd="0" presId="urn:microsoft.com/office/officeart/2008/layout/LinedList"/>
    <dgm:cxn modelId="{ABAB4223-1DEC-4887-B646-F5D97CFDA338}" srcId="{65CB0149-34D1-4FCA-8880-B320703198D8}" destId="{E074E008-A41A-4564-A436-0A3CC2B08D1E}" srcOrd="0" destOrd="0" parTransId="{8ABE367A-0C26-4876-A02B-8ADC31E9020C}" sibTransId="{A2D0690A-90FC-443D-871B-4B97FFEC5B04}"/>
    <dgm:cxn modelId="{05DAB87F-0823-6142-B2D2-A43C0990FF12}" type="presOf" srcId="{65CB0149-34D1-4FCA-8880-B320703198D8}" destId="{91C45874-D78A-0246-9E57-243E40C7555C}" srcOrd="0" destOrd="0" presId="urn:microsoft.com/office/officeart/2008/layout/LinedList"/>
    <dgm:cxn modelId="{6C2DAA9B-35A8-45B4-A395-EBFEF1F1040D}" srcId="{65CB0149-34D1-4FCA-8880-B320703198D8}" destId="{DA691B81-E129-4098-B073-F872CBBE693C}" srcOrd="3" destOrd="0" parTransId="{3979EC67-FC67-4E45-93D2-7976D5CA9A46}" sibTransId="{462CA003-F83B-4BAD-9F1D-6367B56F2A48}"/>
    <dgm:cxn modelId="{3D574FBE-1B48-4406-B6F8-86D60466998F}" srcId="{65CB0149-34D1-4FCA-8880-B320703198D8}" destId="{C4FE5EDB-362F-43FF-838F-5EA23E681F37}" srcOrd="2" destOrd="0" parTransId="{68EC54A3-A126-4C0C-86FB-7266D5E73D09}" sibTransId="{2C23A960-96A3-4A8E-9F3F-ABDA66781814}"/>
    <dgm:cxn modelId="{6705FBCD-452B-E647-B177-7A107285CB40}" type="presOf" srcId="{95C58A5B-9BE7-4040-9ABF-72B7AE021158}" destId="{6726DC6D-7384-B449-8996-BDFB6F2BE4E3}" srcOrd="0" destOrd="0" presId="urn:microsoft.com/office/officeart/2008/layout/LinedList"/>
    <dgm:cxn modelId="{EC04495D-3DE8-514F-8BEC-1E9457455694}" type="presParOf" srcId="{91C45874-D78A-0246-9E57-243E40C7555C}" destId="{336AE56B-8A5D-394D-84D2-57D29BE2EF26}" srcOrd="0" destOrd="0" presId="urn:microsoft.com/office/officeart/2008/layout/LinedList"/>
    <dgm:cxn modelId="{63986242-308A-164B-99C7-3061CAFC4833}" type="presParOf" srcId="{91C45874-D78A-0246-9E57-243E40C7555C}" destId="{03C3D6ED-7C29-5F44-A298-ED732948EAB9}" srcOrd="1" destOrd="0" presId="urn:microsoft.com/office/officeart/2008/layout/LinedList"/>
    <dgm:cxn modelId="{47015109-2077-E846-A765-8AA99D8E251A}" type="presParOf" srcId="{03C3D6ED-7C29-5F44-A298-ED732948EAB9}" destId="{B926F999-6F4D-524D-B9DF-CCAF006D96F8}" srcOrd="0" destOrd="0" presId="urn:microsoft.com/office/officeart/2008/layout/LinedList"/>
    <dgm:cxn modelId="{794E054F-1F55-2347-99F7-23B825F015E8}" type="presParOf" srcId="{03C3D6ED-7C29-5F44-A298-ED732948EAB9}" destId="{1249893C-62E8-1849-9DAB-84CFFA54E797}" srcOrd="1" destOrd="0" presId="urn:microsoft.com/office/officeart/2008/layout/LinedList"/>
    <dgm:cxn modelId="{B69D3478-D58B-8D49-81E8-BD6AEA368E15}" type="presParOf" srcId="{91C45874-D78A-0246-9E57-243E40C7555C}" destId="{3E1D414E-F22E-664B-8A9E-41BDB962314F}" srcOrd="2" destOrd="0" presId="urn:microsoft.com/office/officeart/2008/layout/LinedList"/>
    <dgm:cxn modelId="{C3CAEDCF-C42F-194F-93F0-279B8E80361E}" type="presParOf" srcId="{91C45874-D78A-0246-9E57-243E40C7555C}" destId="{35620AB1-400C-FE43-94BD-4BA338313BDB}" srcOrd="3" destOrd="0" presId="urn:microsoft.com/office/officeart/2008/layout/LinedList"/>
    <dgm:cxn modelId="{B56558F5-E694-F544-827A-63DC0A488A53}" type="presParOf" srcId="{35620AB1-400C-FE43-94BD-4BA338313BDB}" destId="{6726DC6D-7384-B449-8996-BDFB6F2BE4E3}" srcOrd="0" destOrd="0" presId="urn:microsoft.com/office/officeart/2008/layout/LinedList"/>
    <dgm:cxn modelId="{FF9146AF-5C01-8241-8074-1E14F1A85CFB}" type="presParOf" srcId="{35620AB1-400C-FE43-94BD-4BA338313BDB}" destId="{AF38B7FA-6462-0645-89F0-869BB4965CB4}" srcOrd="1" destOrd="0" presId="urn:microsoft.com/office/officeart/2008/layout/LinedList"/>
    <dgm:cxn modelId="{3E45DF6D-3C48-6A48-9257-314C12251204}" type="presParOf" srcId="{91C45874-D78A-0246-9E57-243E40C7555C}" destId="{F7B49160-22A5-934E-A631-CF7EA2C68766}" srcOrd="4" destOrd="0" presId="urn:microsoft.com/office/officeart/2008/layout/LinedList"/>
    <dgm:cxn modelId="{00AF6970-D9BC-1E48-B456-0188E79B2783}" type="presParOf" srcId="{91C45874-D78A-0246-9E57-243E40C7555C}" destId="{13F786D4-8AFA-0F45-9988-A772342CB98B}" srcOrd="5" destOrd="0" presId="urn:microsoft.com/office/officeart/2008/layout/LinedList"/>
    <dgm:cxn modelId="{A57C7CF8-84F9-8549-8602-A42E0B1CB63F}" type="presParOf" srcId="{13F786D4-8AFA-0F45-9988-A772342CB98B}" destId="{F53EE14E-DDB5-904D-9297-CFB0057EE4DE}" srcOrd="0" destOrd="0" presId="urn:microsoft.com/office/officeart/2008/layout/LinedList"/>
    <dgm:cxn modelId="{F2A381EE-9697-C242-9F79-999623D1D3CD}" type="presParOf" srcId="{13F786D4-8AFA-0F45-9988-A772342CB98B}" destId="{831B7B45-F3AF-5D43-BE3A-2320415116D3}" srcOrd="1" destOrd="0" presId="urn:microsoft.com/office/officeart/2008/layout/LinedList"/>
    <dgm:cxn modelId="{37425FE6-60F6-6743-AEBA-DB33A9D486CE}" type="presParOf" srcId="{91C45874-D78A-0246-9E57-243E40C7555C}" destId="{00191381-71D7-C949-8340-6D8E2542258A}" srcOrd="6" destOrd="0" presId="urn:microsoft.com/office/officeart/2008/layout/LinedList"/>
    <dgm:cxn modelId="{C73A4DF7-2F72-A54E-BE09-37D0C0020416}" type="presParOf" srcId="{91C45874-D78A-0246-9E57-243E40C7555C}" destId="{1DBF0261-2A72-4E4B-843B-90513F826412}" srcOrd="7" destOrd="0" presId="urn:microsoft.com/office/officeart/2008/layout/LinedList"/>
    <dgm:cxn modelId="{7D6279EE-7C2A-7743-A92A-CEED01F542B7}" type="presParOf" srcId="{1DBF0261-2A72-4E4B-843B-90513F826412}" destId="{80E3DC70-BE42-2C41-881D-C0A83252B29C}" srcOrd="0" destOrd="0" presId="urn:microsoft.com/office/officeart/2008/layout/LinedList"/>
    <dgm:cxn modelId="{749FC132-3279-B741-B8C5-C4EEDCA169F8}" type="presParOf" srcId="{1DBF0261-2A72-4E4B-843B-90513F826412}" destId="{5D42E0C7-7D34-CF45-A553-2E8805B7BF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DE368-E665-47B5-A343-421BF58DEE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0B4D0C-0397-4FC8-B999-F7C50223D1DC}">
      <dgm:prSet/>
      <dgm:spPr/>
      <dgm:t>
        <a:bodyPr/>
        <a:lstStyle/>
        <a:p>
          <a:r>
            <a:rPr lang="en-US" dirty="0"/>
            <a:t>Psalm 19 </a:t>
          </a:r>
        </a:p>
      </dgm:t>
    </dgm:pt>
    <dgm:pt modelId="{65A4FEC5-A299-4607-B888-DCE93D5569A1}" type="parTrans" cxnId="{6083C522-D5F2-4F9F-862D-D0DEFC6ECDA6}">
      <dgm:prSet/>
      <dgm:spPr/>
      <dgm:t>
        <a:bodyPr/>
        <a:lstStyle/>
        <a:p>
          <a:endParaRPr lang="en-US"/>
        </a:p>
      </dgm:t>
    </dgm:pt>
    <dgm:pt modelId="{DEFCC1F6-7A1F-483A-A8D4-E058BE05721E}" type="sibTrans" cxnId="{6083C522-D5F2-4F9F-862D-D0DEFC6ECDA6}">
      <dgm:prSet/>
      <dgm:spPr/>
      <dgm:t>
        <a:bodyPr/>
        <a:lstStyle/>
        <a:p>
          <a:endParaRPr lang="en-US"/>
        </a:p>
      </dgm:t>
    </dgm:pt>
    <dgm:pt modelId="{1D02A738-CAC6-4FCE-84BF-23A9F91940CF}">
      <dgm:prSet/>
      <dgm:spPr/>
      <dgm:t>
        <a:bodyPr/>
        <a:lstStyle/>
        <a:p>
          <a:r>
            <a:rPr lang="en-US" dirty="0"/>
            <a:t>Romans 1:18-25</a:t>
          </a:r>
        </a:p>
      </dgm:t>
    </dgm:pt>
    <dgm:pt modelId="{24755DE3-C837-45CC-89CB-ADC46D7D2F19}" type="parTrans" cxnId="{925CEEBF-C1FB-4EE4-BD46-05F4C2BB79A3}">
      <dgm:prSet/>
      <dgm:spPr/>
      <dgm:t>
        <a:bodyPr/>
        <a:lstStyle/>
        <a:p>
          <a:endParaRPr lang="en-US"/>
        </a:p>
      </dgm:t>
    </dgm:pt>
    <dgm:pt modelId="{CA31997C-AE2B-45C5-BF10-F0F0E9865EF3}" type="sibTrans" cxnId="{925CEEBF-C1FB-4EE4-BD46-05F4C2BB79A3}">
      <dgm:prSet/>
      <dgm:spPr/>
      <dgm:t>
        <a:bodyPr/>
        <a:lstStyle/>
        <a:p>
          <a:endParaRPr lang="en-US"/>
        </a:p>
      </dgm:t>
    </dgm:pt>
    <dgm:pt modelId="{CBAA9C78-FBE4-4803-A9BA-C6F530C0ECAE}">
      <dgm:prSet/>
      <dgm:spPr/>
      <dgm:t>
        <a:bodyPr/>
        <a:lstStyle/>
        <a:p>
          <a:r>
            <a:rPr lang="en-US" dirty="0"/>
            <a:t>1 Corinthians 1:18-25 </a:t>
          </a:r>
        </a:p>
      </dgm:t>
    </dgm:pt>
    <dgm:pt modelId="{A3954F95-D392-4DAC-BD1B-9789CD142CCC}" type="parTrans" cxnId="{FDA6D439-1B82-42E6-93FC-5D21C3406A7A}">
      <dgm:prSet/>
      <dgm:spPr/>
      <dgm:t>
        <a:bodyPr/>
        <a:lstStyle/>
        <a:p>
          <a:endParaRPr lang="en-US"/>
        </a:p>
      </dgm:t>
    </dgm:pt>
    <dgm:pt modelId="{5DEA461A-D1BF-4A00-8E0A-DBA0D3615A1F}" type="sibTrans" cxnId="{FDA6D439-1B82-42E6-93FC-5D21C3406A7A}">
      <dgm:prSet/>
      <dgm:spPr/>
      <dgm:t>
        <a:bodyPr/>
        <a:lstStyle/>
        <a:p>
          <a:endParaRPr lang="en-US"/>
        </a:p>
      </dgm:t>
    </dgm:pt>
    <dgm:pt modelId="{C9AFB883-AD92-4A99-A45F-0C559BCB1101}">
      <dgm:prSet/>
      <dgm:spPr/>
      <dgm:t>
        <a:bodyPr/>
        <a:lstStyle/>
        <a:p>
          <a:r>
            <a:rPr lang="en-US" dirty="0"/>
            <a:t>Hebrews 4:12</a:t>
          </a:r>
        </a:p>
      </dgm:t>
    </dgm:pt>
    <dgm:pt modelId="{58DEFD50-3262-45AE-9BB0-B94FE95E99E4}" type="parTrans" cxnId="{BC03DDF8-134F-4FB4-A0F8-2CC0B3ED92AD}">
      <dgm:prSet/>
      <dgm:spPr/>
      <dgm:t>
        <a:bodyPr/>
        <a:lstStyle/>
        <a:p>
          <a:endParaRPr lang="en-US"/>
        </a:p>
      </dgm:t>
    </dgm:pt>
    <dgm:pt modelId="{6F633A50-7C28-4C78-9D53-76D26D683311}" type="sibTrans" cxnId="{BC03DDF8-134F-4FB4-A0F8-2CC0B3ED92AD}">
      <dgm:prSet/>
      <dgm:spPr/>
      <dgm:t>
        <a:bodyPr/>
        <a:lstStyle/>
        <a:p>
          <a:endParaRPr lang="en-US"/>
        </a:p>
      </dgm:t>
    </dgm:pt>
    <dgm:pt modelId="{CA9CB0FF-2E9C-4DC0-BF60-E3845738C245}">
      <dgm:prSet/>
      <dgm:spPr/>
      <dgm:t>
        <a:bodyPr/>
        <a:lstStyle/>
        <a:p>
          <a:r>
            <a:rPr lang="en-US" dirty="0"/>
            <a:t>2 Timothy 3:16-17</a:t>
          </a:r>
        </a:p>
      </dgm:t>
    </dgm:pt>
    <dgm:pt modelId="{5770A6C4-E8E2-4D0E-AAF6-3A84AF05853D}" type="parTrans" cxnId="{BB2F68A6-1F8E-43A8-96D3-8CC8EE2108BB}">
      <dgm:prSet/>
      <dgm:spPr/>
      <dgm:t>
        <a:bodyPr/>
        <a:lstStyle/>
        <a:p>
          <a:endParaRPr lang="en-US"/>
        </a:p>
      </dgm:t>
    </dgm:pt>
    <dgm:pt modelId="{8C2F62BE-0664-4A23-A41E-0C58B0831D0C}" type="sibTrans" cxnId="{BB2F68A6-1F8E-43A8-96D3-8CC8EE2108BB}">
      <dgm:prSet/>
      <dgm:spPr/>
      <dgm:t>
        <a:bodyPr/>
        <a:lstStyle/>
        <a:p>
          <a:endParaRPr lang="en-US"/>
        </a:p>
      </dgm:t>
    </dgm:pt>
    <dgm:pt modelId="{156D70D2-A0BD-442B-8FBC-FB619B973392}">
      <dgm:prSet/>
      <dgm:spPr/>
      <dgm:t>
        <a:bodyPr/>
        <a:lstStyle/>
        <a:p>
          <a:r>
            <a:rPr lang="en-US" dirty="0"/>
            <a:t>John 14:17, 23-26</a:t>
          </a:r>
        </a:p>
      </dgm:t>
    </dgm:pt>
    <dgm:pt modelId="{9219906B-3265-43ED-AC4C-D9600AEFA532}" type="parTrans" cxnId="{87A3E2E5-B987-4462-A910-D9EBFA310679}">
      <dgm:prSet/>
      <dgm:spPr/>
      <dgm:t>
        <a:bodyPr/>
        <a:lstStyle/>
        <a:p>
          <a:endParaRPr lang="en-US"/>
        </a:p>
      </dgm:t>
    </dgm:pt>
    <dgm:pt modelId="{3B791006-8E91-4DE2-975D-433A40AEBC1C}" type="sibTrans" cxnId="{87A3E2E5-B987-4462-A910-D9EBFA310679}">
      <dgm:prSet/>
      <dgm:spPr/>
      <dgm:t>
        <a:bodyPr/>
        <a:lstStyle/>
        <a:p>
          <a:endParaRPr lang="en-US"/>
        </a:p>
      </dgm:t>
    </dgm:pt>
    <dgm:pt modelId="{1C5644E9-4410-44D5-A597-7DFF9706E3C1}">
      <dgm:prSet/>
      <dgm:spPr/>
      <dgm:t>
        <a:bodyPr/>
        <a:lstStyle/>
        <a:p>
          <a:r>
            <a:rPr lang="en-US" dirty="0"/>
            <a:t>Isaiah 55:8-9</a:t>
          </a:r>
        </a:p>
      </dgm:t>
    </dgm:pt>
    <dgm:pt modelId="{B6E8D9F9-8A4E-4989-BB7A-7C498E5CC098}" type="parTrans" cxnId="{D0240909-E827-49A0-AE79-304DC120432C}">
      <dgm:prSet/>
      <dgm:spPr/>
      <dgm:t>
        <a:bodyPr/>
        <a:lstStyle/>
        <a:p>
          <a:endParaRPr lang="en-US"/>
        </a:p>
      </dgm:t>
    </dgm:pt>
    <dgm:pt modelId="{B6CC8C3F-2D2F-4BC6-B989-A5BC70046B35}" type="sibTrans" cxnId="{D0240909-E827-49A0-AE79-304DC120432C}">
      <dgm:prSet/>
      <dgm:spPr/>
      <dgm:t>
        <a:bodyPr/>
        <a:lstStyle/>
        <a:p>
          <a:endParaRPr lang="en-US"/>
        </a:p>
      </dgm:t>
    </dgm:pt>
    <dgm:pt modelId="{0782D231-1AF8-EB43-9216-6E5069B2B59E}" type="pres">
      <dgm:prSet presAssocID="{8F1DE368-E665-47B5-A343-421BF58DEEC2}" presName="linear" presStyleCnt="0">
        <dgm:presLayoutVars>
          <dgm:animLvl val="lvl"/>
          <dgm:resizeHandles val="exact"/>
        </dgm:presLayoutVars>
      </dgm:prSet>
      <dgm:spPr/>
    </dgm:pt>
    <dgm:pt modelId="{59DC4500-D975-1240-8AF3-A0CABFF77F44}" type="pres">
      <dgm:prSet presAssocID="{F60B4D0C-0397-4FC8-B999-F7C50223D1DC}" presName="parentText" presStyleLbl="node1" presStyleIdx="0" presStyleCnt="7">
        <dgm:presLayoutVars>
          <dgm:chMax val="0"/>
          <dgm:bulletEnabled val="1"/>
        </dgm:presLayoutVars>
      </dgm:prSet>
      <dgm:spPr/>
    </dgm:pt>
    <dgm:pt modelId="{FF9AD654-4FFE-064E-899F-6F1F0158599C}" type="pres">
      <dgm:prSet presAssocID="{DEFCC1F6-7A1F-483A-A8D4-E058BE05721E}" presName="spacer" presStyleCnt="0"/>
      <dgm:spPr/>
    </dgm:pt>
    <dgm:pt modelId="{E99B8F76-B9E3-174E-A768-D06E77C09F80}" type="pres">
      <dgm:prSet presAssocID="{1D02A738-CAC6-4FCE-84BF-23A9F91940CF}" presName="parentText" presStyleLbl="node1" presStyleIdx="1" presStyleCnt="7">
        <dgm:presLayoutVars>
          <dgm:chMax val="0"/>
          <dgm:bulletEnabled val="1"/>
        </dgm:presLayoutVars>
      </dgm:prSet>
      <dgm:spPr/>
    </dgm:pt>
    <dgm:pt modelId="{81DE76F9-9B77-9342-AB75-39E243F6870C}" type="pres">
      <dgm:prSet presAssocID="{CA31997C-AE2B-45C5-BF10-F0F0E9865EF3}" presName="spacer" presStyleCnt="0"/>
      <dgm:spPr/>
    </dgm:pt>
    <dgm:pt modelId="{C7960126-97DC-DB4C-84C9-2928BCD4145C}" type="pres">
      <dgm:prSet presAssocID="{CBAA9C78-FBE4-4803-A9BA-C6F530C0ECAE}" presName="parentText" presStyleLbl="node1" presStyleIdx="2" presStyleCnt="7">
        <dgm:presLayoutVars>
          <dgm:chMax val="0"/>
          <dgm:bulletEnabled val="1"/>
        </dgm:presLayoutVars>
      </dgm:prSet>
      <dgm:spPr/>
    </dgm:pt>
    <dgm:pt modelId="{690804B7-13C2-A447-A079-9213B43D6A29}" type="pres">
      <dgm:prSet presAssocID="{5DEA461A-D1BF-4A00-8E0A-DBA0D3615A1F}" presName="spacer" presStyleCnt="0"/>
      <dgm:spPr/>
    </dgm:pt>
    <dgm:pt modelId="{969DB485-2567-CD41-A352-1497A3B33708}" type="pres">
      <dgm:prSet presAssocID="{C9AFB883-AD92-4A99-A45F-0C559BCB1101}" presName="parentText" presStyleLbl="node1" presStyleIdx="3" presStyleCnt="7">
        <dgm:presLayoutVars>
          <dgm:chMax val="0"/>
          <dgm:bulletEnabled val="1"/>
        </dgm:presLayoutVars>
      </dgm:prSet>
      <dgm:spPr/>
    </dgm:pt>
    <dgm:pt modelId="{F4395626-EA40-A44A-A405-315352E7E830}" type="pres">
      <dgm:prSet presAssocID="{6F633A50-7C28-4C78-9D53-76D26D683311}" presName="spacer" presStyleCnt="0"/>
      <dgm:spPr/>
    </dgm:pt>
    <dgm:pt modelId="{F593C7DD-4A05-A048-B854-BFA79C8D7721}" type="pres">
      <dgm:prSet presAssocID="{CA9CB0FF-2E9C-4DC0-BF60-E3845738C245}" presName="parentText" presStyleLbl="node1" presStyleIdx="4" presStyleCnt="7">
        <dgm:presLayoutVars>
          <dgm:chMax val="0"/>
          <dgm:bulletEnabled val="1"/>
        </dgm:presLayoutVars>
      </dgm:prSet>
      <dgm:spPr/>
    </dgm:pt>
    <dgm:pt modelId="{D418307F-A56C-7844-AEBA-C1741E974064}" type="pres">
      <dgm:prSet presAssocID="{8C2F62BE-0664-4A23-A41E-0C58B0831D0C}" presName="spacer" presStyleCnt="0"/>
      <dgm:spPr/>
    </dgm:pt>
    <dgm:pt modelId="{9F727CF6-0BE9-9948-AEBA-63AFCEC86273}" type="pres">
      <dgm:prSet presAssocID="{156D70D2-A0BD-442B-8FBC-FB619B973392}" presName="parentText" presStyleLbl="node1" presStyleIdx="5" presStyleCnt="7">
        <dgm:presLayoutVars>
          <dgm:chMax val="0"/>
          <dgm:bulletEnabled val="1"/>
        </dgm:presLayoutVars>
      </dgm:prSet>
      <dgm:spPr/>
    </dgm:pt>
    <dgm:pt modelId="{2388329D-36C2-A54B-BD2A-104F7A20FD35}" type="pres">
      <dgm:prSet presAssocID="{3B791006-8E91-4DE2-975D-433A40AEBC1C}" presName="spacer" presStyleCnt="0"/>
      <dgm:spPr/>
    </dgm:pt>
    <dgm:pt modelId="{C5CA0C02-FBFB-7641-997F-7CF640868B2F}" type="pres">
      <dgm:prSet presAssocID="{1C5644E9-4410-44D5-A597-7DFF9706E3C1}" presName="parentText" presStyleLbl="node1" presStyleIdx="6" presStyleCnt="7">
        <dgm:presLayoutVars>
          <dgm:chMax val="0"/>
          <dgm:bulletEnabled val="1"/>
        </dgm:presLayoutVars>
      </dgm:prSet>
      <dgm:spPr/>
    </dgm:pt>
  </dgm:ptLst>
  <dgm:cxnLst>
    <dgm:cxn modelId="{D0240909-E827-49A0-AE79-304DC120432C}" srcId="{8F1DE368-E665-47B5-A343-421BF58DEEC2}" destId="{1C5644E9-4410-44D5-A597-7DFF9706E3C1}" srcOrd="6" destOrd="0" parTransId="{B6E8D9F9-8A4E-4989-BB7A-7C498E5CC098}" sibTransId="{B6CC8C3F-2D2F-4BC6-B989-A5BC70046B35}"/>
    <dgm:cxn modelId="{B6B95E1D-5C00-9049-AFFF-E4398676AD8E}" type="presOf" srcId="{8F1DE368-E665-47B5-A343-421BF58DEEC2}" destId="{0782D231-1AF8-EB43-9216-6E5069B2B59E}" srcOrd="0" destOrd="0" presId="urn:microsoft.com/office/officeart/2005/8/layout/vList2"/>
    <dgm:cxn modelId="{6083C522-D5F2-4F9F-862D-D0DEFC6ECDA6}" srcId="{8F1DE368-E665-47B5-A343-421BF58DEEC2}" destId="{F60B4D0C-0397-4FC8-B999-F7C50223D1DC}" srcOrd="0" destOrd="0" parTransId="{65A4FEC5-A299-4607-B888-DCE93D5569A1}" sibTransId="{DEFCC1F6-7A1F-483A-A8D4-E058BE05721E}"/>
    <dgm:cxn modelId="{4366D331-49EA-F840-B603-3387F3C2A455}" type="presOf" srcId="{CBAA9C78-FBE4-4803-A9BA-C6F530C0ECAE}" destId="{C7960126-97DC-DB4C-84C9-2928BCD4145C}" srcOrd="0" destOrd="0" presId="urn:microsoft.com/office/officeart/2005/8/layout/vList2"/>
    <dgm:cxn modelId="{FDA6D439-1B82-42E6-93FC-5D21C3406A7A}" srcId="{8F1DE368-E665-47B5-A343-421BF58DEEC2}" destId="{CBAA9C78-FBE4-4803-A9BA-C6F530C0ECAE}" srcOrd="2" destOrd="0" parTransId="{A3954F95-D392-4DAC-BD1B-9789CD142CCC}" sibTransId="{5DEA461A-D1BF-4A00-8E0A-DBA0D3615A1F}"/>
    <dgm:cxn modelId="{66C43E41-7938-AF40-AC15-684AC6D1CE3A}" type="presOf" srcId="{CA9CB0FF-2E9C-4DC0-BF60-E3845738C245}" destId="{F593C7DD-4A05-A048-B854-BFA79C8D7721}" srcOrd="0" destOrd="0" presId="urn:microsoft.com/office/officeart/2005/8/layout/vList2"/>
    <dgm:cxn modelId="{3C83A047-6FCD-794C-9882-73420692BFCC}" type="presOf" srcId="{F60B4D0C-0397-4FC8-B999-F7C50223D1DC}" destId="{59DC4500-D975-1240-8AF3-A0CABFF77F44}" srcOrd="0" destOrd="0" presId="urn:microsoft.com/office/officeart/2005/8/layout/vList2"/>
    <dgm:cxn modelId="{9767A876-2738-744C-AAB1-D12E5696CD81}" type="presOf" srcId="{1D02A738-CAC6-4FCE-84BF-23A9F91940CF}" destId="{E99B8F76-B9E3-174E-A768-D06E77C09F80}" srcOrd="0" destOrd="0" presId="urn:microsoft.com/office/officeart/2005/8/layout/vList2"/>
    <dgm:cxn modelId="{0F13D093-D8EF-4742-BB1F-F168D358CE84}" type="presOf" srcId="{1C5644E9-4410-44D5-A597-7DFF9706E3C1}" destId="{C5CA0C02-FBFB-7641-997F-7CF640868B2F}" srcOrd="0" destOrd="0" presId="urn:microsoft.com/office/officeart/2005/8/layout/vList2"/>
    <dgm:cxn modelId="{BB2F68A6-1F8E-43A8-96D3-8CC8EE2108BB}" srcId="{8F1DE368-E665-47B5-A343-421BF58DEEC2}" destId="{CA9CB0FF-2E9C-4DC0-BF60-E3845738C245}" srcOrd="4" destOrd="0" parTransId="{5770A6C4-E8E2-4D0E-AAF6-3A84AF05853D}" sibTransId="{8C2F62BE-0664-4A23-A41E-0C58B0831D0C}"/>
    <dgm:cxn modelId="{306C5AA9-A249-BE45-8FC9-CFB26DFF65AC}" type="presOf" srcId="{156D70D2-A0BD-442B-8FBC-FB619B973392}" destId="{9F727CF6-0BE9-9948-AEBA-63AFCEC86273}" srcOrd="0" destOrd="0" presId="urn:microsoft.com/office/officeart/2005/8/layout/vList2"/>
    <dgm:cxn modelId="{925CEEBF-C1FB-4EE4-BD46-05F4C2BB79A3}" srcId="{8F1DE368-E665-47B5-A343-421BF58DEEC2}" destId="{1D02A738-CAC6-4FCE-84BF-23A9F91940CF}" srcOrd="1" destOrd="0" parTransId="{24755DE3-C837-45CC-89CB-ADC46D7D2F19}" sibTransId="{CA31997C-AE2B-45C5-BF10-F0F0E9865EF3}"/>
    <dgm:cxn modelId="{D62282CD-DCD0-0F41-95ED-FB20D4B66475}" type="presOf" srcId="{C9AFB883-AD92-4A99-A45F-0C559BCB1101}" destId="{969DB485-2567-CD41-A352-1497A3B33708}" srcOrd="0" destOrd="0" presId="urn:microsoft.com/office/officeart/2005/8/layout/vList2"/>
    <dgm:cxn modelId="{87A3E2E5-B987-4462-A910-D9EBFA310679}" srcId="{8F1DE368-E665-47B5-A343-421BF58DEEC2}" destId="{156D70D2-A0BD-442B-8FBC-FB619B973392}" srcOrd="5" destOrd="0" parTransId="{9219906B-3265-43ED-AC4C-D9600AEFA532}" sibTransId="{3B791006-8E91-4DE2-975D-433A40AEBC1C}"/>
    <dgm:cxn modelId="{BC03DDF8-134F-4FB4-A0F8-2CC0B3ED92AD}" srcId="{8F1DE368-E665-47B5-A343-421BF58DEEC2}" destId="{C9AFB883-AD92-4A99-A45F-0C559BCB1101}" srcOrd="3" destOrd="0" parTransId="{58DEFD50-3262-45AE-9BB0-B94FE95E99E4}" sibTransId="{6F633A50-7C28-4C78-9D53-76D26D683311}"/>
    <dgm:cxn modelId="{943BE962-1065-FE48-AF97-1D9565E89B97}" type="presParOf" srcId="{0782D231-1AF8-EB43-9216-6E5069B2B59E}" destId="{59DC4500-D975-1240-8AF3-A0CABFF77F44}" srcOrd="0" destOrd="0" presId="urn:microsoft.com/office/officeart/2005/8/layout/vList2"/>
    <dgm:cxn modelId="{EF756F58-DC98-D34F-830D-7FE51D82C601}" type="presParOf" srcId="{0782D231-1AF8-EB43-9216-6E5069B2B59E}" destId="{FF9AD654-4FFE-064E-899F-6F1F0158599C}" srcOrd="1" destOrd="0" presId="urn:microsoft.com/office/officeart/2005/8/layout/vList2"/>
    <dgm:cxn modelId="{4732CB69-D946-A54C-9435-90A5758F61B7}" type="presParOf" srcId="{0782D231-1AF8-EB43-9216-6E5069B2B59E}" destId="{E99B8F76-B9E3-174E-A768-D06E77C09F80}" srcOrd="2" destOrd="0" presId="urn:microsoft.com/office/officeart/2005/8/layout/vList2"/>
    <dgm:cxn modelId="{C5C946D7-2B57-8443-B7FF-7D4632B7065A}" type="presParOf" srcId="{0782D231-1AF8-EB43-9216-6E5069B2B59E}" destId="{81DE76F9-9B77-9342-AB75-39E243F6870C}" srcOrd="3" destOrd="0" presId="urn:microsoft.com/office/officeart/2005/8/layout/vList2"/>
    <dgm:cxn modelId="{C7225C95-722E-1B48-A058-A746CCB2D917}" type="presParOf" srcId="{0782D231-1AF8-EB43-9216-6E5069B2B59E}" destId="{C7960126-97DC-DB4C-84C9-2928BCD4145C}" srcOrd="4" destOrd="0" presId="urn:microsoft.com/office/officeart/2005/8/layout/vList2"/>
    <dgm:cxn modelId="{270F7506-BFEC-ED42-A2AC-9F71B902594C}" type="presParOf" srcId="{0782D231-1AF8-EB43-9216-6E5069B2B59E}" destId="{690804B7-13C2-A447-A079-9213B43D6A29}" srcOrd="5" destOrd="0" presId="urn:microsoft.com/office/officeart/2005/8/layout/vList2"/>
    <dgm:cxn modelId="{82018179-5F4A-4E43-9994-B984F7F49D24}" type="presParOf" srcId="{0782D231-1AF8-EB43-9216-6E5069B2B59E}" destId="{969DB485-2567-CD41-A352-1497A3B33708}" srcOrd="6" destOrd="0" presId="urn:microsoft.com/office/officeart/2005/8/layout/vList2"/>
    <dgm:cxn modelId="{65BA3DC5-4BE5-7C46-BE91-B3F3AF2A234B}" type="presParOf" srcId="{0782D231-1AF8-EB43-9216-6E5069B2B59E}" destId="{F4395626-EA40-A44A-A405-315352E7E830}" srcOrd="7" destOrd="0" presId="urn:microsoft.com/office/officeart/2005/8/layout/vList2"/>
    <dgm:cxn modelId="{3CABB174-16ED-3A4B-832C-23E1DD5ED850}" type="presParOf" srcId="{0782D231-1AF8-EB43-9216-6E5069B2B59E}" destId="{F593C7DD-4A05-A048-B854-BFA79C8D7721}" srcOrd="8" destOrd="0" presId="urn:microsoft.com/office/officeart/2005/8/layout/vList2"/>
    <dgm:cxn modelId="{EAAAAE44-88B7-D940-B6D2-D4B09A2441A7}" type="presParOf" srcId="{0782D231-1AF8-EB43-9216-6E5069B2B59E}" destId="{D418307F-A56C-7844-AEBA-C1741E974064}" srcOrd="9" destOrd="0" presId="urn:microsoft.com/office/officeart/2005/8/layout/vList2"/>
    <dgm:cxn modelId="{CE46A046-E422-3143-9753-12F5A4AE2579}" type="presParOf" srcId="{0782D231-1AF8-EB43-9216-6E5069B2B59E}" destId="{9F727CF6-0BE9-9948-AEBA-63AFCEC86273}" srcOrd="10" destOrd="0" presId="urn:microsoft.com/office/officeart/2005/8/layout/vList2"/>
    <dgm:cxn modelId="{0F0E4A25-2A04-8B40-B898-1CCAB9F7C8A4}" type="presParOf" srcId="{0782D231-1AF8-EB43-9216-6E5069B2B59E}" destId="{2388329D-36C2-A54B-BD2A-104F7A20FD35}" srcOrd="11" destOrd="0" presId="urn:microsoft.com/office/officeart/2005/8/layout/vList2"/>
    <dgm:cxn modelId="{66FCDA0A-A2BC-2C48-B6F9-54FE29B1CBCA}" type="presParOf" srcId="{0782D231-1AF8-EB43-9216-6E5069B2B59E}" destId="{C5CA0C02-FBFB-7641-997F-7CF640868B2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148F1-3DD0-4DFC-9BBA-5B6B9CA57E8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1067563-0F44-4865-8A2A-82119A867A7F}">
      <dgm:prSet/>
      <dgm:spPr/>
      <dgm:t>
        <a:bodyPr/>
        <a:lstStyle/>
        <a:p>
          <a:r>
            <a:rPr lang="en-US" b="1" i="0" baseline="30000" dirty="0"/>
            <a:t>35 </a:t>
          </a:r>
          <a:r>
            <a:rPr lang="en-US" b="0" i="0" dirty="0"/>
            <a:t>Jesus went through all the towns and villages, teaching in their synagogues, proclaiming the good news of the kingdom and healing every disease and sickness. </a:t>
          </a:r>
          <a:r>
            <a:rPr lang="en-US" b="1" i="0" baseline="30000" dirty="0"/>
            <a:t>36 </a:t>
          </a:r>
          <a:r>
            <a:rPr lang="en-US" b="0" i="0" dirty="0"/>
            <a:t>When he saw the crowds, he had compassion on them, because they were harassed and helpless, like sheep without a shepherd: Matthew 9:35-36</a:t>
          </a:r>
          <a:endParaRPr lang="en-US" dirty="0"/>
        </a:p>
      </dgm:t>
    </dgm:pt>
    <dgm:pt modelId="{67A11DF7-7A4B-438D-A04A-4E435D7D2977}" type="parTrans" cxnId="{81CCC292-9901-43B4-BDBE-56AB04EBF20F}">
      <dgm:prSet/>
      <dgm:spPr/>
      <dgm:t>
        <a:bodyPr/>
        <a:lstStyle/>
        <a:p>
          <a:endParaRPr lang="en-US"/>
        </a:p>
      </dgm:t>
    </dgm:pt>
    <dgm:pt modelId="{C69F8861-C3E2-4792-98A9-9BC354E04464}" type="sibTrans" cxnId="{81CCC292-9901-43B4-BDBE-56AB04EBF20F}">
      <dgm:prSet/>
      <dgm:spPr/>
      <dgm:t>
        <a:bodyPr/>
        <a:lstStyle/>
        <a:p>
          <a:endParaRPr lang="en-US"/>
        </a:p>
      </dgm:t>
    </dgm:pt>
    <dgm:pt modelId="{8CD3012B-F6DE-4405-B344-D582FD613F4E}">
      <dgm:prSet custT="1"/>
      <dgm:spPr/>
      <dgm:t>
        <a:bodyPr/>
        <a:lstStyle/>
        <a:p>
          <a:r>
            <a:rPr lang="en-US" sz="2800" b="0" i="0" dirty="0"/>
            <a:t>Hebrew &amp; Greek words for poverty have different meanings</a:t>
          </a:r>
        </a:p>
        <a:p>
          <a:r>
            <a:rPr lang="en-US" sz="2800" b="0" i="0" dirty="0"/>
            <a:t>-  </a:t>
          </a:r>
          <a:r>
            <a:rPr lang="en-US" sz="2400" b="0" i="0" dirty="0"/>
            <a:t>most vulnerable &amp; oppressed in society, lack of materials / possessions, poor health / education, poor quality of life, a poverty of spirit </a:t>
          </a:r>
          <a:endParaRPr lang="en-US" sz="2400" dirty="0"/>
        </a:p>
      </dgm:t>
    </dgm:pt>
    <dgm:pt modelId="{6C5C5280-2805-4D78-9CFA-8B69E86F1526}" type="parTrans" cxnId="{53383978-B13C-46CF-9F28-971FEE60EA51}">
      <dgm:prSet/>
      <dgm:spPr/>
      <dgm:t>
        <a:bodyPr/>
        <a:lstStyle/>
        <a:p>
          <a:endParaRPr lang="en-US"/>
        </a:p>
      </dgm:t>
    </dgm:pt>
    <dgm:pt modelId="{DA961967-081C-40D8-B2A9-3730C4C236BF}" type="sibTrans" cxnId="{53383978-B13C-46CF-9F28-971FEE60EA51}">
      <dgm:prSet/>
      <dgm:spPr/>
      <dgm:t>
        <a:bodyPr/>
        <a:lstStyle/>
        <a:p>
          <a:endParaRPr lang="en-US"/>
        </a:p>
      </dgm:t>
    </dgm:pt>
    <dgm:pt modelId="{A9512304-DFBF-CC4C-9A9F-7720DA83463C}" type="pres">
      <dgm:prSet presAssocID="{B27148F1-3DD0-4DFC-9BBA-5B6B9CA57E84}" presName="vert0" presStyleCnt="0">
        <dgm:presLayoutVars>
          <dgm:dir/>
          <dgm:animOne val="branch"/>
          <dgm:animLvl val="lvl"/>
        </dgm:presLayoutVars>
      </dgm:prSet>
      <dgm:spPr/>
    </dgm:pt>
    <dgm:pt modelId="{382417F9-9346-3B47-9F58-0976511C23A2}" type="pres">
      <dgm:prSet presAssocID="{81067563-0F44-4865-8A2A-82119A867A7F}" presName="thickLine" presStyleLbl="alignNode1" presStyleIdx="0" presStyleCnt="2"/>
      <dgm:spPr/>
    </dgm:pt>
    <dgm:pt modelId="{2B574595-F048-9F4A-AD59-8EC4C568712B}" type="pres">
      <dgm:prSet presAssocID="{81067563-0F44-4865-8A2A-82119A867A7F}" presName="horz1" presStyleCnt="0"/>
      <dgm:spPr/>
    </dgm:pt>
    <dgm:pt modelId="{7AEE92CB-8111-DD40-91DF-41D68B4E85B8}" type="pres">
      <dgm:prSet presAssocID="{81067563-0F44-4865-8A2A-82119A867A7F}" presName="tx1" presStyleLbl="revTx" presStyleIdx="0" presStyleCnt="2"/>
      <dgm:spPr/>
    </dgm:pt>
    <dgm:pt modelId="{7590EE9A-9154-5B48-B0A0-ECA4D77B4EB6}" type="pres">
      <dgm:prSet presAssocID="{81067563-0F44-4865-8A2A-82119A867A7F}" presName="vert1" presStyleCnt="0"/>
      <dgm:spPr/>
    </dgm:pt>
    <dgm:pt modelId="{1C475D4F-2E2D-4D46-B574-A0799A8B20D6}" type="pres">
      <dgm:prSet presAssocID="{8CD3012B-F6DE-4405-B344-D582FD613F4E}" presName="thickLine" presStyleLbl="alignNode1" presStyleIdx="1" presStyleCnt="2"/>
      <dgm:spPr/>
    </dgm:pt>
    <dgm:pt modelId="{CFCCD5C9-101F-9248-BAC4-A6F15C4AA39D}" type="pres">
      <dgm:prSet presAssocID="{8CD3012B-F6DE-4405-B344-D582FD613F4E}" presName="horz1" presStyleCnt="0"/>
      <dgm:spPr/>
    </dgm:pt>
    <dgm:pt modelId="{F8288547-AB63-5048-A6EE-384FA393D25B}" type="pres">
      <dgm:prSet presAssocID="{8CD3012B-F6DE-4405-B344-D582FD613F4E}" presName="tx1" presStyleLbl="revTx" presStyleIdx="1" presStyleCnt="2"/>
      <dgm:spPr/>
    </dgm:pt>
    <dgm:pt modelId="{B0B0B0F4-D0B4-7E4A-BE5C-950EAC68B46B}" type="pres">
      <dgm:prSet presAssocID="{8CD3012B-F6DE-4405-B344-D582FD613F4E}" presName="vert1" presStyleCnt="0"/>
      <dgm:spPr/>
    </dgm:pt>
  </dgm:ptLst>
  <dgm:cxnLst>
    <dgm:cxn modelId="{53383978-B13C-46CF-9F28-971FEE60EA51}" srcId="{B27148F1-3DD0-4DFC-9BBA-5B6B9CA57E84}" destId="{8CD3012B-F6DE-4405-B344-D582FD613F4E}" srcOrd="1" destOrd="0" parTransId="{6C5C5280-2805-4D78-9CFA-8B69E86F1526}" sibTransId="{DA961967-081C-40D8-B2A9-3730C4C236BF}"/>
    <dgm:cxn modelId="{0E43DE7E-76FB-3449-9816-9D71B280F4E0}" type="presOf" srcId="{8CD3012B-F6DE-4405-B344-D582FD613F4E}" destId="{F8288547-AB63-5048-A6EE-384FA393D25B}" srcOrd="0" destOrd="0" presId="urn:microsoft.com/office/officeart/2008/layout/LinedList"/>
    <dgm:cxn modelId="{81CCC292-9901-43B4-BDBE-56AB04EBF20F}" srcId="{B27148F1-3DD0-4DFC-9BBA-5B6B9CA57E84}" destId="{81067563-0F44-4865-8A2A-82119A867A7F}" srcOrd="0" destOrd="0" parTransId="{67A11DF7-7A4B-438D-A04A-4E435D7D2977}" sibTransId="{C69F8861-C3E2-4792-98A9-9BC354E04464}"/>
    <dgm:cxn modelId="{5DDC1DC5-7F09-B14B-A44A-BCA18CEE0DA3}" type="presOf" srcId="{B27148F1-3DD0-4DFC-9BBA-5B6B9CA57E84}" destId="{A9512304-DFBF-CC4C-9A9F-7720DA83463C}" srcOrd="0" destOrd="0" presId="urn:microsoft.com/office/officeart/2008/layout/LinedList"/>
    <dgm:cxn modelId="{081653D6-8E7D-BB47-AFF7-F719D20A9EC5}" type="presOf" srcId="{81067563-0F44-4865-8A2A-82119A867A7F}" destId="{7AEE92CB-8111-DD40-91DF-41D68B4E85B8}" srcOrd="0" destOrd="0" presId="urn:microsoft.com/office/officeart/2008/layout/LinedList"/>
    <dgm:cxn modelId="{29140F10-4F6F-5642-8C0E-8F43969297AD}" type="presParOf" srcId="{A9512304-DFBF-CC4C-9A9F-7720DA83463C}" destId="{382417F9-9346-3B47-9F58-0976511C23A2}" srcOrd="0" destOrd="0" presId="urn:microsoft.com/office/officeart/2008/layout/LinedList"/>
    <dgm:cxn modelId="{B92563BF-BA18-224E-9C12-0434444080EE}" type="presParOf" srcId="{A9512304-DFBF-CC4C-9A9F-7720DA83463C}" destId="{2B574595-F048-9F4A-AD59-8EC4C568712B}" srcOrd="1" destOrd="0" presId="urn:microsoft.com/office/officeart/2008/layout/LinedList"/>
    <dgm:cxn modelId="{47F604A0-D928-D64B-8CFF-D3AC1DC5E7D1}" type="presParOf" srcId="{2B574595-F048-9F4A-AD59-8EC4C568712B}" destId="{7AEE92CB-8111-DD40-91DF-41D68B4E85B8}" srcOrd="0" destOrd="0" presId="urn:microsoft.com/office/officeart/2008/layout/LinedList"/>
    <dgm:cxn modelId="{3EBB4ECC-7A38-F740-9618-1CA7760AEEBC}" type="presParOf" srcId="{2B574595-F048-9F4A-AD59-8EC4C568712B}" destId="{7590EE9A-9154-5B48-B0A0-ECA4D77B4EB6}" srcOrd="1" destOrd="0" presId="urn:microsoft.com/office/officeart/2008/layout/LinedList"/>
    <dgm:cxn modelId="{7C7659CE-02AA-914B-BF90-84634BA422A3}" type="presParOf" srcId="{A9512304-DFBF-CC4C-9A9F-7720DA83463C}" destId="{1C475D4F-2E2D-4D46-B574-A0799A8B20D6}" srcOrd="2" destOrd="0" presId="urn:microsoft.com/office/officeart/2008/layout/LinedList"/>
    <dgm:cxn modelId="{F1158598-F182-9D4B-B9E6-3A293E60701B}" type="presParOf" srcId="{A9512304-DFBF-CC4C-9A9F-7720DA83463C}" destId="{CFCCD5C9-101F-9248-BAC4-A6F15C4AA39D}" srcOrd="3" destOrd="0" presId="urn:microsoft.com/office/officeart/2008/layout/LinedList"/>
    <dgm:cxn modelId="{6A4650C6-6C57-6648-837E-CA40B12E1072}" type="presParOf" srcId="{CFCCD5C9-101F-9248-BAC4-A6F15C4AA39D}" destId="{F8288547-AB63-5048-A6EE-384FA393D25B}" srcOrd="0" destOrd="0" presId="urn:microsoft.com/office/officeart/2008/layout/LinedList"/>
    <dgm:cxn modelId="{0428BB5A-8180-9444-8DDF-99A2BDA46520}" type="presParOf" srcId="{CFCCD5C9-101F-9248-BAC4-A6F15C4AA39D}" destId="{B0B0B0F4-D0B4-7E4A-BE5C-950EAC68B4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8E0A3-FBDD-4E4B-A693-86B769B65AC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B332AD6-6F71-4162-8C18-170DFA4E950D}">
      <dgm:prSet custT="1"/>
      <dgm:spPr/>
      <dgm:t>
        <a:bodyPr/>
        <a:lstStyle/>
        <a:p>
          <a:r>
            <a:rPr lang="en-US" sz="3200" b="0" dirty="0"/>
            <a:t>Causes</a:t>
          </a:r>
          <a:endParaRPr lang="en-US" sz="3200" dirty="0"/>
        </a:p>
      </dgm:t>
    </dgm:pt>
    <dgm:pt modelId="{1806EF31-1197-44E4-8BAC-789F65CD4C64}" type="parTrans" cxnId="{059F469C-EFE5-439C-894F-ED2D0AF8FF13}">
      <dgm:prSet/>
      <dgm:spPr/>
      <dgm:t>
        <a:bodyPr/>
        <a:lstStyle/>
        <a:p>
          <a:endParaRPr lang="en-US"/>
        </a:p>
      </dgm:t>
    </dgm:pt>
    <dgm:pt modelId="{804EEF2C-A90E-47E4-B375-61E71A453F0E}" type="sibTrans" cxnId="{059F469C-EFE5-439C-894F-ED2D0AF8FF13}">
      <dgm:prSet/>
      <dgm:spPr/>
      <dgm:t>
        <a:bodyPr/>
        <a:lstStyle/>
        <a:p>
          <a:endParaRPr lang="en-US"/>
        </a:p>
      </dgm:t>
    </dgm:pt>
    <dgm:pt modelId="{18881BDE-1548-4FA0-B4D2-5FCEE558B3BC}">
      <dgm:prSet custT="1"/>
      <dgm:spPr/>
      <dgm:t>
        <a:bodyPr/>
        <a:lstStyle/>
        <a:p>
          <a:pPr>
            <a:lnSpc>
              <a:spcPct val="100000"/>
            </a:lnSpc>
            <a:spcAft>
              <a:spcPts val="700"/>
            </a:spcAft>
          </a:pPr>
          <a:r>
            <a:rPr lang="en-US" sz="2800" b="0" dirty="0"/>
            <a:t>Oppression</a:t>
          </a:r>
          <a:endParaRPr lang="en-US" sz="2800" dirty="0"/>
        </a:p>
      </dgm:t>
    </dgm:pt>
    <dgm:pt modelId="{8D548E0D-E8E0-4C21-84D8-477B06D884BB}" type="parTrans" cxnId="{0412FE15-C752-4357-8CB2-A8C42A179039}">
      <dgm:prSet/>
      <dgm:spPr/>
      <dgm:t>
        <a:bodyPr/>
        <a:lstStyle/>
        <a:p>
          <a:endParaRPr lang="en-US"/>
        </a:p>
      </dgm:t>
    </dgm:pt>
    <dgm:pt modelId="{4130D8DE-B215-4433-885B-8A17B18907B7}" type="sibTrans" cxnId="{0412FE15-C752-4357-8CB2-A8C42A179039}">
      <dgm:prSet/>
      <dgm:spPr/>
      <dgm:t>
        <a:bodyPr/>
        <a:lstStyle/>
        <a:p>
          <a:endParaRPr lang="en-US"/>
        </a:p>
      </dgm:t>
    </dgm:pt>
    <dgm:pt modelId="{2CF10727-367F-4D24-BF9A-71106FE47F29}">
      <dgm:prSet custT="1"/>
      <dgm:spPr/>
      <dgm:t>
        <a:bodyPr/>
        <a:lstStyle/>
        <a:p>
          <a:r>
            <a:rPr lang="en-US" sz="3200" b="0" i="0" dirty="0"/>
            <a:t>3 Types</a:t>
          </a:r>
          <a:endParaRPr lang="en-US" sz="3200" dirty="0"/>
        </a:p>
      </dgm:t>
    </dgm:pt>
    <dgm:pt modelId="{4D39F5AB-1F0F-44E5-A2BE-3B347E7D164E}" type="parTrans" cxnId="{AD8F57B7-CDD6-4BFA-ACCF-F295F49969BE}">
      <dgm:prSet/>
      <dgm:spPr/>
      <dgm:t>
        <a:bodyPr/>
        <a:lstStyle/>
        <a:p>
          <a:endParaRPr lang="en-US"/>
        </a:p>
      </dgm:t>
    </dgm:pt>
    <dgm:pt modelId="{89B82BFF-98CA-4C1D-A3C5-9827C4777D97}" type="sibTrans" cxnId="{AD8F57B7-CDD6-4BFA-ACCF-F295F49969BE}">
      <dgm:prSet/>
      <dgm:spPr/>
      <dgm:t>
        <a:bodyPr/>
        <a:lstStyle/>
        <a:p>
          <a:endParaRPr lang="en-US"/>
        </a:p>
      </dgm:t>
    </dgm:pt>
    <dgm:pt modelId="{830E39B1-84C1-41C2-BD3B-EFEE3DA88192}">
      <dgm:prSet/>
      <dgm:spPr/>
      <dgm:t>
        <a:bodyPr/>
        <a:lstStyle/>
        <a:p>
          <a:r>
            <a:rPr lang="en-US" b="0" i="0" dirty="0"/>
            <a:t>Precarious (paycheck to paycheck)</a:t>
          </a:r>
          <a:endParaRPr lang="en-US" dirty="0"/>
        </a:p>
      </dgm:t>
    </dgm:pt>
    <dgm:pt modelId="{31B62FC0-51BE-4571-B421-74DAA9F8B47F}" type="parTrans" cxnId="{0A961455-0259-44FE-8B8A-9D4602F3EF2D}">
      <dgm:prSet/>
      <dgm:spPr/>
      <dgm:t>
        <a:bodyPr/>
        <a:lstStyle/>
        <a:p>
          <a:endParaRPr lang="en-US"/>
        </a:p>
      </dgm:t>
    </dgm:pt>
    <dgm:pt modelId="{35BCCAEB-0940-412D-A212-C04FB8822454}" type="sibTrans" cxnId="{0A961455-0259-44FE-8B8A-9D4602F3EF2D}">
      <dgm:prSet/>
      <dgm:spPr/>
      <dgm:t>
        <a:bodyPr/>
        <a:lstStyle/>
        <a:p>
          <a:endParaRPr lang="en-US"/>
        </a:p>
      </dgm:t>
    </dgm:pt>
    <dgm:pt modelId="{6E07ECCA-4A8C-D34B-A9A3-27DDA63A3B63}">
      <dgm:prSet/>
      <dgm:spPr/>
      <dgm:t>
        <a:bodyPr/>
        <a:lstStyle/>
        <a:p>
          <a:r>
            <a:rPr lang="en-US" b="0" i="0" dirty="0"/>
            <a:t>Abject (completely dependent)</a:t>
          </a:r>
          <a:endParaRPr lang="en-US" dirty="0"/>
        </a:p>
      </dgm:t>
    </dgm:pt>
    <dgm:pt modelId="{A00FAF1F-F0B9-1148-B893-AE2AE0BA1939}" type="parTrans" cxnId="{90334420-5CE3-3E4E-A62F-B27BB18BBFB5}">
      <dgm:prSet/>
      <dgm:spPr/>
      <dgm:t>
        <a:bodyPr/>
        <a:lstStyle/>
        <a:p>
          <a:endParaRPr lang="en-US"/>
        </a:p>
      </dgm:t>
    </dgm:pt>
    <dgm:pt modelId="{67053AFE-C1CF-4941-A691-D2EFBBE4E562}" type="sibTrans" cxnId="{90334420-5CE3-3E4E-A62F-B27BB18BBFB5}">
      <dgm:prSet/>
      <dgm:spPr/>
      <dgm:t>
        <a:bodyPr/>
        <a:lstStyle/>
        <a:p>
          <a:endParaRPr lang="en-US"/>
        </a:p>
      </dgm:t>
    </dgm:pt>
    <dgm:pt modelId="{742BCDF2-42E5-A644-9361-2F1712BF2574}">
      <dgm:prSet/>
      <dgm:spPr/>
      <dgm:t>
        <a:bodyPr/>
        <a:lstStyle/>
        <a:p>
          <a:r>
            <a:rPr lang="en-US" b="0" i="0" dirty="0"/>
            <a:t>Spiritually        (all classes impacted) </a:t>
          </a:r>
          <a:endParaRPr lang="en-US" dirty="0"/>
        </a:p>
      </dgm:t>
    </dgm:pt>
    <dgm:pt modelId="{BD281CF3-119A-B140-A417-36421C367D09}" type="parTrans" cxnId="{A7E7C2B3-3664-1E41-BB20-19BEBC405767}">
      <dgm:prSet/>
      <dgm:spPr/>
      <dgm:t>
        <a:bodyPr/>
        <a:lstStyle/>
        <a:p>
          <a:endParaRPr lang="en-US"/>
        </a:p>
      </dgm:t>
    </dgm:pt>
    <dgm:pt modelId="{B7C0B4D7-5A27-CD42-8385-3E124CD512C0}" type="sibTrans" cxnId="{A7E7C2B3-3664-1E41-BB20-19BEBC405767}">
      <dgm:prSet/>
      <dgm:spPr/>
      <dgm:t>
        <a:bodyPr/>
        <a:lstStyle/>
        <a:p>
          <a:endParaRPr lang="en-US"/>
        </a:p>
      </dgm:t>
    </dgm:pt>
    <dgm:pt modelId="{6E5FA358-E88F-F84A-9ABF-CACF0391C534}">
      <dgm:prSet custT="1"/>
      <dgm:spPr/>
      <dgm:t>
        <a:bodyPr/>
        <a:lstStyle/>
        <a:p>
          <a:pPr>
            <a:lnSpc>
              <a:spcPct val="100000"/>
            </a:lnSpc>
            <a:spcAft>
              <a:spcPts val="700"/>
            </a:spcAft>
          </a:pPr>
          <a:r>
            <a:rPr lang="en-US" sz="2800" b="0" dirty="0"/>
            <a:t>No-Fault Disaster</a:t>
          </a:r>
          <a:endParaRPr lang="en-US" sz="2800" dirty="0"/>
        </a:p>
      </dgm:t>
    </dgm:pt>
    <dgm:pt modelId="{0356DD79-F928-FA4D-83BE-A9987E9EB4F1}" type="parTrans" cxnId="{73DAF82C-CFEC-3246-AFFF-006425BB7D3B}">
      <dgm:prSet/>
      <dgm:spPr/>
      <dgm:t>
        <a:bodyPr/>
        <a:lstStyle/>
        <a:p>
          <a:endParaRPr lang="en-US"/>
        </a:p>
      </dgm:t>
    </dgm:pt>
    <dgm:pt modelId="{B5891E86-A2B4-D24A-ABD2-4E0CC23EBFF1}" type="sibTrans" cxnId="{73DAF82C-CFEC-3246-AFFF-006425BB7D3B}">
      <dgm:prSet/>
      <dgm:spPr/>
      <dgm:t>
        <a:bodyPr/>
        <a:lstStyle/>
        <a:p>
          <a:endParaRPr lang="en-US"/>
        </a:p>
      </dgm:t>
    </dgm:pt>
    <dgm:pt modelId="{04DF85C7-3480-E345-B095-684C7ABC2CB7}">
      <dgm:prSet custT="1"/>
      <dgm:spPr/>
      <dgm:t>
        <a:bodyPr/>
        <a:lstStyle/>
        <a:p>
          <a:pPr>
            <a:lnSpc>
              <a:spcPct val="100000"/>
            </a:lnSpc>
            <a:spcAft>
              <a:spcPts val="700"/>
            </a:spcAft>
          </a:pPr>
          <a:r>
            <a:rPr lang="en-US" sz="2800" b="0" dirty="0"/>
            <a:t>Laziness /  Self-Inflicted</a:t>
          </a:r>
          <a:endParaRPr lang="en-US" sz="2800" dirty="0"/>
        </a:p>
      </dgm:t>
    </dgm:pt>
    <dgm:pt modelId="{AFDE20F3-FCB4-6F43-B202-0EA8207F0455}" type="parTrans" cxnId="{9CDA76DC-E2DB-CA4A-8FDC-F1DC1E020912}">
      <dgm:prSet/>
      <dgm:spPr/>
      <dgm:t>
        <a:bodyPr/>
        <a:lstStyle/>
        <a:p>
          <a:endParaRPr lang="en-US"/>
        </a:p>
      </dgm:t>
    </dgm:pt>
    <dgm:pt modelId="{5ABCCB3A-683E-2742-8E41-D9C452CBBACE}" type="sibTrans" cxnId="{9CDA76DC-E2DB-CA4A-8FDC-F1DC1E020912}">
      <dgm:prSet/>
      <dgm:spPr/>
      <dgm:t>
        <a:bodyPr/>
        <a:lstStyle/>
        <a:p>
          <a:endParaRPr lang="en-US"/>
        </a:p>
      </dgm:t>
    </dgm:pt>
    <dgm:pt modelId="{3E630CF7-32ED-8549-BABF-8AD1E7489BC1}">
      <dgm:prSet custT="1"/>
      <dgm:spPr/>
      <dgm:t>
        <a:bodyPr/>
        <a:lstStyle/>
        <a:p>
          <a:pPr>
            <a:lnSpc>
              <a:spcPct val="100000"/>
            </a:lnSpc>
            <a:spcAft>
              <a:spcPts val="700"/>
            </a:spcAft>
          </a:pPr>
          <a:r>
            <a:rPr lang="en-US" sz="2800" b="0" dirty="0"/>
            <a:t>Gospel Poverty </a:t>
          </a:r>
          <a:endParaRPr lang="en-US" sz="2800" dirty="0"/>
        </a:p>
      </dgm:t>
    </dgm:pt>
    <dgm:pt modelId="{4363A6A0-00D9-6849-9345-3D0EC1DD86B8}" type="parTrans" cxnId="{5B7438BC-8254-5046-8EB9-BD7C8CB7FEA2}">
      <dgm:prSet/>
      <dgm:spPr/>
      <dgm:t>
        <a:bodyPr/>
        <a:lstStyle/>
        <a:p>
          <a:endParaRPr lang="en-US"/>
        </a:p>
      </dgm:t>
    </dgm:pt>
    <dgm:pt modelId="{D7418291-3CA8-0D48-B1A5-981FB5CAB517}" type="sibTrans" cxnId="{5B7438BC-8254-5046-8EB9-BD7C8CB7FEA2}">
      <dgm:prSet/>
      <dgm:spPr/>
      <dgm:t>
        <a:bodyPr/>
        <a:lstStyle/>
        <a:p>
          <a:endParaRPr lang="en-US"/>
        </a:p>
      </dgm:t>
    </dgm:pt>
    <dgm:pt modelId="{05A60924-A936-2C41-964C-6E8AD4ED7454}" type="pres">
      <dgm:prSet presAssocID="{D5A8E0A3-FBDD-4E4B-A693-86B769B65AC2}" presName="Name0" presStyleCnt="0">
        <dgm:presLayoutVars>
          <dgm:dir/>
          <dgm:animLvl val="lvl"/>
          <dgm:resizeHandles val="exact"/>
        </dgm:presLayoutVars>
      </dgm:prSet>
      <dgm:spPr/>
    </dgm:pt>
    <dgm:pt modelId="{C130DD03-2CE4-1145-936D-F25FCFA122A3}" type="pres">
      <dgm:prSet presAssocID="{4B332AD6-6F71-4162-8C18-170DFA4E950D}" presName="composite" presStyleCnt="0"/>
      <dgm:spPr/>
    </dgm:pt>
    <dgm:pt modelId="{DC3D8114-3979-B445-9E70-D0977F6618D5}" type="pres">
      <dgm:prSet presAssocID="{4B332AD6-6F71-4162-8C18-170DFA4E950D}" presName="parTx" presStyleLbl="alignNode1" presStyleIdx="0" presStyleCnt="2">
        <dgm:presLayoutVars>
          <dgm:chMax val="0"/>
          <dgm:chPref val="0"/>
          <dgm:bulletEnabled val="1"/>
        </dgm:presLayoutVars>
      </dgm:prSet>
      <dgm:spPr/>
    </dgm:pt>
    <dgm:pt modelId="{9A40F95A-1498-DC46-B643-4CF38AB3BD0F}" type="pres">
      <dgm:prSet presAssocID="{4B332AD6-6F71-4162-8C18-170DFA4E950D}" presName="desTx" presStyleLbl="alignAccFollowNode1" presStyleIdx="0" presStyleCnt="2">
        <dgm:presLayoutVars>
          <dgm:bulletEnabled val="1"/>
        </dgm:presLayoutVars>
      </dgm:prSet>
      <dgm:spPr/>
    </dgm:pt>
    <dgm:pt modelId="{79A1B408-0AE8-794E-AE93-B4948A7CD656}" type="pres">
      <dgm:prSet presAssocID="{804EEF2C-A90E-47E4-B375-61E71A453F0E}" presName="space" presStyleCnt="0"/>
      <dgm:spPr/>
    </dgm:pt>
    <dgm:pt modelId="{A95D91DB-E398-194C-BFF6-DDFEDB8F8E87}" type="pres">
      <dgm:prSet presAssocID="{2CF10727-367F-4D24-BF9A-71106FE47F29}" presName="composite" presStyleCnt="0"/>
      <dgm:spPr/>
    </dgm:pt>
    <dgm:pt modelId="{EB9E5BBA-8DB4-4B47-9530-63BEA25D2839}" type="pres">
      <dgm:prSet presAssocID="{2CF10727-367F-4D24-BF9A-71106FE47F29}" presName="parTx" presStyleLbl="alignNode1" presStyleIdx="1" presStyleCnt="2">
        <dgm:presLayoutVars>
          <dgm:chMax val="0"/>
          <dgm:chPref val="0"/>
          <dgm:bulletEnabled val="1"/>
        </dgm:presLayoutVars>
      </dgm:prSet>
      <dgm:spPr/>
    </dgm:pt>
    <dgm:pt modelId="{975D3E53-229B-A442-B328-8AA873EA657B}" type="pres">
      <dgm:prSet presAssocID="{2CF10727-367F-4D24-BF9A-71106FE47F29}" presName="desTx" presStyleLbl="alignAccFollowNode1" presStyleIdx="1" presStyleCnt="2">
        <dgm:presLayoutVars>
          <dgm:bulletEnabled val="1"/>
        </dgm:presLayoutVars>
      </dgm:prSet>
      <dgm:spPr/>
    </dgm:pt>
  </dgm:ptLst>
  <dgm:cxnLst>
    <dgm:cxn modelId="{ECE66D03-6D4B-1C4B-881A-5E96963B6F44}" type="presOf" srcId="{D5A8E0A3-FBDD-4E4B-A693-86B769B65AC2}" destId="{05A60924-A936-2C41-964C-6E8AD4ED7454}" srcOrd="0" destOrd="0" presId="urn:microsoft.com/office/officeart/2005/8/layout/hList1"/>
    <dgm:cxn modelId="{B3597813-EB42-844D-895D-B0D5293E0B47}" type="presOf" srcId="{3E630CF7-32ED-8549-BABF-8AD1E7489BC1}" destId="{9A40F95A-1498-DC46-B643-4CF38AB3BD0F}" srcOrd="0" destOrd="3" presId="urn:microsoft.com/office/officeart/2005/8/layout/hList1"/>
    <dgm:cxn modelId="{0412FE15-C752-4357-8CB2-A8C42A179039}" srcId="{4B332AD6-6F71-4162-8C18-170DFA4E950D}" destId="{18881BDE-1548-4FA0-B4D2-5FCEE558B3BC}" srcOrd="0" destOrd="0" parTransId="{8D548E0D-E8E0-4C21-84D8-477B06D884BB}" sibTransId="{4130D8DE-B215-4433-885B-8A17B18907B7}"/>
    <dgm:cxn modelId="{90334420-5CE3-3E4E-A62F-B27BB18BBFB5}" srcId="{2CF10727-367F-4D24-BF9A-71106FE47F29}" destId="{6E07ECCA-4A8C-D34B-A9A3-27DDA63A3B63}" srcOrd="1" destOrd="0" parTransId="{A00FAF1F-F0B9-1148-B893-AE2AE0BA1939}" sibTransId="{67053AFE-C1CF-4941-A691-D2EFBBE4E562}"/>
    <dgm:cxn modelId="{E5756B27-2014-FE4C-BE40-0C4D9A61D741}" type="presOf" srcId="{04DF85C7-3480-E345-B095-684C7ABC2CB7}" destId="{9A40F95A-1498-DC46-B643-4CF38AB3BD0F}" srcOrd="0" destOrd="2" presId="urn:microsoft.com/office/officeart/2005/8/layout/hList1"/>
    <dgm:cxn modelId="{73DAF82C-CFEC-3246-AFFF-006425BB7D3B}" srcId="{4B332AD6-6F71-4162-8C18-170DFA4E950D}" destId="{6E5FA358-E88F-F84A-9ABF-CACF0391C534}" srcOrd="1" destOrd="0" parTransId="{0356DD79-F928-FA4D-83BE-A9987E9EB4F1}" sibTransId="{B5891E86-A2B4-D24A-ABD2-4E0CC23EBFF1}"/>
    <dgm:cxn modelId="{39081331-92A6-714F-ABA9-0FF5B350C761}" type="presOf" srcId="{18881BDE-1548-4FA0-B4D2-5FCEE558B3BC}" destId="{9A40F95A-1498-DC46-B643-4CF38AB3BD0F}" srcOrd="0" destOrd="0" presId="urn:microsoft.com/office/officeart/2005/8/layout/hList1"/>
    <dgm:cxn modelId="{CDC9B641-7578-3D4F-904A-026D319E450A}" type="presOf" srcId="{742BCDF2-42E5-A644-9361-2F1712BF2574}" destId="{975D3E53-229B-A442-B328-8AA873EA657B}" srcOrd="0" destOrd="2" presId="urn:microsoft.com/office/officeart/2005/8/layout/hList1"/>
    <dgm:cxn modelId="{8AEAE344-44FE-4844-98EF-DE40D767B128}" type="presOf" srcId="{830E39B1-84C1-41C2-BD3B-EFEE3DA88192}" destId="{975D3E53-229B-A442-B328-8AA873EA657B}" srcOrd="0" destOrd="0" presId="urn:microsoft.com/office/officeart/2005/8/layout/hList1"/>
    <dgm:cxn modelId="{0A961455-0259-44FE-8B8A-9D4602F3EF2D}" srcId="{2CF10727-367F-4D24-BF9A-71106FE47F29}" destId="{830E39B1-84C1-41C2-BD3B-EFEE3DA88192}" srcOrd="0" destOrd="0" parTransId="{31B62FC0-51BE-4571-B421-74DAA9F8B47F}" sibTransId="{35BCCAEB-0940-412D-A212-C04FB8822454}"/>
    <dgm:cxn modelId="{650E4073-DFFE-624B-A1FC-31B6C97CBA0C}" type="presOf" srcId="{2CF10727-367F-4D24-BF9A-71106FE47F29}" destId="{EB9E5BBA-8DB4-4B47-9530-63BEA25D2839}" srcOrd="0" destOrd="0" presId="urn:microsoft.com/office/officeart/2005/8/layout/hList1"/>
    <dgm:cxn modelId="{C0BCCB7B-DA7C-1941-A9D2-9B9F775F5886}" type="presOf" srcId="{6E5FA358-E88F-F84A-9ABF-CACF0391C534}" destId="{9A40F95A-1498-DC46-B643-4CF38AB3BD0F}" srcOrd="0" destOrd="1" presId="urn:microsoft.com/office/officeart/2005/8/layout/hList1"/>
    <dgm:cxn modelId="{059F469C-EFE5-439C-894F-ED2D0AF8FF13}" srcId="{D5A8E0A3-FBDD-4E4B-A693-86B769B65AC2}" destId="{4B332AD6-6F71-4162-8C18-170DFA4E950D}" srcOrd="0" destOrd="0" parTransId="{1806EF31-1197-44E4-8BAC-789F65CD4C64}" sibTransId="{804EEF2C-A90E-47E4-B375-61E71A453F0E}"/>
    <dgm:cxn modelId="{A7E7C2B3-3664-1E41-BB20-19BEBC405767}" srcId="{2CF10727-367F-4D24-BF9A-71106FE47F29}" destId="{742BCDF2-42E5-A644-9361-2F1712BF2574}" srcOrd="2" destOrd="0" parTransId="{BD281CF3-119A-B140-A417-36421C367D09}" sibTransId="{B7C0B4D7-5A27-CD42-8385-3E124CD512C0}"/>
    <dgm:cxn modelId="{AD8F57B7-CDD6-4BFA-ACCF-F295F49969BE}" srcId="{D5A8E0A3-FBDD-4E4B-A693-86B769B65AC2}" destId="{2CF10727-367F-4D24-BF9A-71106FE47F29}" srcOrd="1" destOrd="0" parTransId="{4D39F5AB-1F0F-44E5-A2BE-3B347E7D164E}" sibTransId="{89B82BFF-98CA-4C1D-A3C5-9827C4777D97}"/>
    <dgm:cxn modelId="{093E16BA-B0E1-ED4F-91D2-3267145E4A3A}" type="presOf" srcId="{4B332AD6-6F71-4162-8C18-170DFA4E950D}" destId="{DC3D8114-3979-B445-9E70-D0977F6618D5}" srcOrd="0" destOrd="0" presId="urn:microsoft.com/office/officeart/2005/8/layout/hList1"/>
    <dgm:cxn modelId="{5B7438BC-8254-5046-8EB9-BD7C8CB7FEA2}" srcId="{4B332AD6-6F71-4162-8C18-170DFA4E950D}" destId="{3E630CF7-32ED-8549-BABF-8AD1E7489BC1}" srcOrd="3" destOrd="0" parTransId="{4363A6A0-00D9-6849-9345-3D0EC1DD86B8}" sibTransId="{D7418291-3CA8-0D48-B1A5-981FB5CAB517}"/>
    <dgm:cxn modelId="{9CDA76DC-E2DB-CA4A-8FDC-F1DC1E020912}" srcId="{4B332AD6-6F71-4162-8C18-170DFA4E950D}" destId="{04DF85C7-3480-E345-B095-684C7ABC2CB7}" srcOrd="2" destOrd="0" parTransId="{AFDE20F3-FCB4-6F43-B202-0EA8207F0455}" sibTransId="{5ABCCB3A-683E-2742-8E41-D9C452CBBACE}"/>
    <dgm:cxn modelId="{E8ED67F1-9A60-684D-B5DF-9FE3AAAED992}" type="presOf" srcId="{6E07ECCA-4A8C-D34B-A9A3-27DDA63A3B63}" destId="{975D3E53-229B-A442-B328-8AA873EA657B}" srcOrd="0" destOrd="1" presId="urn:microsoft.com/office/officeart/2005/8/layout/hList1"/>
    <dgm:cxn modelId="{98A155C3-374D-0541-9C31-8B43DC03F086}" type="presParOf" srcId="{05A60924-A936-2C41-964C-6E8AD4ED7454}" destId="{C130DD03-2CE4-1145-936D-F25FCFA122A3}" srcOrd="0" destOrd="0" presId="urn:microsoft.com/office/officeart/2005/8/layout/hList1"/>
    <dgm:cxn modelId="{0E1BDB93-5D56-734F-A5D8-211B7F644A80}" type="presParOf" srcId="{C130DD03-2CE4-1145-936D-F25FCFA122A3}" destId="{DC3D8114-3979-B445-9E70-D0977F6618D5}" srcOrd="0" destOrd="0" presId="urn:microsoft.com/office/officeart/2005/8/layout/hList1"/>
    <dgm:cxn modelId="{E957C649-CA9B-874E-9784-3BEA47C61814}" type="presParOf" srcId="{C130DD03-2CE4-1145-936D-F25FCFA122A3}" destId="{9A40F95A-1498-DC46-B643-4CF38AB3BD0F}" srcOrd="1" destOrd="0" presId="urn:microsoft.com/office/officeart/2005/8/layout/hList1"/>
    <dgm:cxn modelId="{97EF8F14-5808-5848-947C-206B98B1F710}" type="presParOf" srcId="{05A60924-A936-2C41-964C-6E8AD4ED7454}" destId="{79A1B408-0AE8-794E-AE93-B4948A7CD656}" srcOrd="1" destOrd="0" presId="urn:microsoft.com/office/officeart/2005/8/layout/hList1"/>
    <dgm:cxn modelId="{EC7D203D-E190-5D48-B974-A60DECE6DD64}" type="presParOf" srcId="{05A60924-A936-2C41-964C-6E8AD4ED7454}" destId="{A95D91DB-E398-194C-BFF6-DDFEDB8F8E87}" srcOrd="2" destOrd="0" presId="urn:microsoft.com/office/officeart/2005/8/layout/hList1"/>
    <dgm:cxn modelId="{D0E3EB08-35A2-6040-AD05-F259AB05A9C9}" type="presParOf" srcId="{A95D91DB-E398-194C-BFF6-DDFEDB8F8E87}" destId="{EB9E5BBA-8DB4-4B47-9530-63BEA25D2839}" srcOrd="0" destOrd="0" presId="urn:microsoft.com/office/officeart/2005/8/layout/hList1"/>
    <dgm:cxn modelId="{A1F34FFF-299A-D14D-9825-93D6FEF7C803}" type="presParOf" srcId="{A95D91DB-E398-194C-BFF6-DDFEDB8F8E87}" destId="{975D3E53-229B-A442-B328-8AA873EA65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AE56B-8A5D-394D-84D2-57D29BE2EF26}">
      <dsp:nvSpPr>
        <dsp:cNvPr id="0" name=""/>
        <dsp:cNvSpPr/>
      </dsp:nvSpPr>
      <dsp:spPr>
        <a:xfrm>
          <a:off x="0" y="0"/>
          <a:ext cx="620784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6F999-6F4D-524D-B9DF-CCAF006D96F8}">
      <dsp:nvSpPr>
        <dsp:cNvPr id="0" name=""/>
        <dsp:cNvSpPr/>
      </dsp:nvSpPr>
      <dsp:spPr>
        <a:xfrm>
          <a:off x="0" y="0"/>
          <a:ext cx="6207841" cy="115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Theology &amp; Truth </a:t>
          </a:r>
        </a:p>
      </dsp:txBody>
      <dsp:txXfrm>
        <a:off x="0" y="0"/>
        <a:ext cx="6207841" cy="1151164"/>
      </dsp:txXfrm>
    </dsp:sp>
    <dsp:sp modelId="{3E1D414E-F22E-664B-8A9E-41BDB962314F}">
      <dsp:nvSpPr>
        <dsp:cNvPr id="0" name=""/>
        <dsp:cNvSpPr/>
      </dsp:nvSpPr>
      <dsp:spPr>
        <a:xfrm>
          <a:off x="0" y="1151164"/>
          <a:ext cx="620784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6DC6D-7384-B449-8996-BDFB6F2BE4E3}">
      <dsp:nvSpPr>
        <dsp:cNvPr id="0" name=""/>
        <dsp:cNvSpPr/>
      </dsp:nvSpPr>
      <dsp:spPr>
        <a:xfrm>
          <a:off x="0" y="1151164"/>
          <a:ext cx="6207841" cy="115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Generational Poverty</a:t>
          </a:r>
        </a:p>
      </dsp:txBody>
      <dsp:txXfrm>
        <a:off x="0" y="1151164"/>
        <a:ext cx="6207841" cy="1151164"/>
      </dsp:txXfrm>
    </dsp:sp>
    <dsp:sp modelId="{F7B49160-22A5-934E-A631-CF7EA2C68766}">
      <dsp:nvSpPr>
        <dsp:cNvPr id="0" name=""/>
        <dsp:cNvSpPr/>
      </dsp:nvSpPr>
      <dsp:spPr>
        <a:xfrm>
          <a:off x="0" y="2302328"/>
          <a:ext cx="620784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EE14E-DDB5-904D-9297-CFB0057EE4DE}">
      <dsp:nvSpPr>
        <dsp:cNvPr id="0" name=""/>
        <dsp:cNvSpPr/>
      </dsp:nvSpPr>
      <dsp:spPr>
        <a:xfrm>
          <a:off x="0" y="2302328"/>
          <a:ext cx="6207841" cy="115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Key Scriptural passages on Poverty</a:t>
          </a:r>
        </a:p>
      </dsp:txBody>
      <dsp:txXfrm>
        <a:off x="0" y="2302328"/>
        <a:ext cx="6207841" cy="1151164"/>
      </dsp:txXfrm>
    </dsp:sp>
    <dsp:sp modelId="{00191381-71D7-C949-8340-6D8E2542258A}">
      <dsp:nvSpPr>
        <dsp:cNvPr id="0" name=""/>
        <dsp:cNvSpPr/>
      </dsp:nvSpPr>
      <dsp:spPr>
        <a:xfrm>
          <a:off x="0" y="3453492"/>
          <a:ext cx="620784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3DC70-BE42-2C41-881D-C0A83252B29C}">
      <dsp:nvSpPr>
        <dsp:cNvPr id="0" name=""/>
        <dsp:cNvSpPr/>
      </dsp:nvSpPr>
      <dsp:spPr>
        <a:xfrm>
          <a:off x="0" y="3453492"/>
          <a:ext cx="6207841" cy="115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Scripture &amp; Prayer in Care </a:t>
          </a:r>
        </a:p>
      </dsp:txBody>
      <dsp:txXfrm>
        <a:off x="0" y="3453492"/>
        <a:ext cx="6207841" cy="1151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4500-D975-1240-8AF3-A0CABFF77F44}">
      <dsp:nvSpPr>
        <dsp:cNvPr id="0" name=""/>
        <dsp:cNvSpPr/>
      </dsp:nvSpPr>
      <dsp:spPr>
        <a:xfrm>
          <a:off x="0" y="88920"/>
          <a:ext cx="5800912"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Psalm 19 </a:t>
          </a:r>
        </a:p>
      </dsp:txBody>
      <dsp:txXfrm>
        <a:off x="29271" y="118191"/>
        <a:ext cx="5742370" cy="541083"/>
      </dsp:txXfrm>
    </dsp:sp>
    <dsp:sp modelId="{E99B8F76-B9E3-174E-A768-D06E77C09F80}">
      <dsp:nvSpPr>
        <dsp:cNvPr id="0" name=""/>
        <dsp:cNvSpPr/>
      </dsp:nvSpPr>
      <dsp:spPr>
        <a:xfrm>
          <a:off x="0" y="760545"/>
          <a:ext cx="5800912" cy="599625"/>
        </a:xfrm>
        <a:prstGeom prst="roundRect">
          <a:avLst/>
        </a:prstGeom>
        <a:solidFill>
          <a:schemeClr val="accent2">
            <a:hueOff val="-2658073"/>
            <a:satOff val="2903"/>
            <a:lumOff val="-1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Romans 1:18-25</a:t>
          </a:r>
        </a:p>
      </dsp:txBody>
      <dsp:txXfrm>
        <a:off x="29271" y="789816"/>
        <a:ext cx="5742370" cy="541083"/>
      </dsp:txXfrm>
    </dsp:sp>
    <dsp:sp modelId="{C7960126-97DC-DB4C-84C9-2928BCD4145C}">
      <dsp:nvSpPr>
        <dsp:cNvPr id="0" name=""/>
        <dsp:cNvSpPr/>
      </dsp:nvSpPr>
      <dsp:spPr>
        <a:xfrm>
          <a:off x="0" y="1432170"/>
          <a:ext cx="5800912" cy="599625"/>
        </a:xfrm>
        <a:prstGeom prst="roundRect">
          <a:avLst/>
        </a:prstGeom>
        <a:solidFill>
          <a:schemeClr val="accent2">
            <a:hueOff val="-5316146"/>
            <a:satOff val="5805"/>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 Corinthians 1:18-25 </a:t>
          </a:r>
        </a:p>
      </dsp:txBody>
      <dsp:txXfrm>
        <a:off x="29271" y="1461441"/>
        <a:ext cx="5742370" cy="541083"/>
      </dsp:txXfrm>
    </dsp:sp>
    <dsp:sp modelId="{969DB485-2567-CD41-A352-1497A3B33708}">
      <dsp:nvSpPr>
        <dsp:cNvPr id="0" name=""/>
        <dsp:cNvSpPr/>
      </dsp:nvSpPr>
      <dsp:spPr>
        <a:xfrm>
          <a:off x="0" y="2103796"/>
          <a:ext cx="5800912" cy="599625"/>
        </a:xfrm>
        <a:prstGeom prst="roundRec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Hebrews 4:12</a:t>
          </a:r>
        </a:p>
      </dsp:txBody>
      <dsp:txXfrm>
        <a:off x="29271" y="2133067"/>
        <a:ext cx="5742370" cy="541083"/>
      </dsp:txXfrm>
    </dsp:sp>
    <dsp:sp modelId="{F593C7DD-4A05-A048-B854-BFA79C8D7721}">
      <dsp:nvSpPr>
        <dsp:cNvPr id="0" name=""/>
        <dsp:cNvSpPr/>
      </dsp:nvSpPr>
      <dsp:spPr>
        <a:xfrm>
          <a:off x="0" y="2775421"/>
          <a:ext cx="5800912" cy="599625"/>
        </a:xfrm>
        <a:prstGeom prst="roundRect">
          <a:avLst/>
        </a:prstGeom>
        <a:solidFill>
          <a:schemeClr val="accent2">
            <a:hueOff val="-10632293"/>
            <a:satOff val="11611"/>
            <a:lumOff val="-4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Timothy 3:16-17</a:t>
          </a:r>
        </a:p>
      </dsp:txBody>
      <dsp:txXfrm>
        <a:off x="29271" y="2804692"/>
        <a:ext cx="5742370" cy="541083"/>
      </dsp:txXfrm>
    </dsp:sp>
    <dsp:sp modelId="{9F727CF6-0BE9-9948-AEBA-63AFCEC86273}">
      <dsp:nvSpPr>
        <dsp:cNvPr id="0" name=""/>
        <dsp:cNvSpPr/>
      </dsp:nvSpPr>
      <dsp:spPr>
        <a:xfrm>
          <a:off x="0" y="3447046"/>
          <a:ext cx="5800912" cy="599625"/>
        </a:xfrm>
        <a:prstGeom prst="roundRect">
          <a:avLst/>
        </a:prstGeom>
        <a:solidFill>
          <a:schemeClr val="accent2">
            <a:hueOff val="-13290365"/>
            <a:satOff val="14513"/>
            <a:lumOff val="-50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John 14:17, 23-26</a:t>
          </a:r>
        </a:p>
      </dsp:txBody>
      <dsp:txXfrm>
        <a:off x="29271" y="3476317"/>
        <a:ext cx="5742370" cy="541083"/>
      </dsp:txXfrm>
    </dsp:sp>
    <dsp:sp modelId="{C5CA0C02-FBFB-7641-997F-7CF640868B2F}">
      <dsp:nvSpPr>
        <dsp:cNvPr id="0" name=""/>
        <dsp:cNvSpPr/>
      </dsp:nvSpPr>
      <dsp:spPr>
        <a:xfrm>
          <a:off x="0" y="4118671"/>
          <a:ext cx="5800912" cy="599625"/>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Isaiah 55:8-9</a:t>
          </a:r>
        </a:p>
      </dsp:txBody>
      <dsp:txXfrm>
        <a:off x="29271" y="4147942"/>
        <a:ext cx="5742370"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417F9-9346-3B47-9F58-0976511C23A2}">
      <dsp:nvSpPr>
        <dsp:cNvPr id="0" name=""/>
        <dsp:cNvSpPr/>
      </dsp:nvSpPr>
      <dsp:spPr>
        <a:xfrm>
          <a:off x="0" y="0"/>
          <a:ext cx="745880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E92CB-8111-DD40-91DF-41D68B4E85B8}">
      <dsp:nvSpPr>
        <dsp:cNvPr id="0" name=""/>
        <dsp:cNvSpPr/>
      </dsp:nvSpPr>
      <dsp:spPr>
        <a:xfrm>
          <a:off x="0" y="0"/>
          <a:ext cx="7458807" cy="230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0" kern="1200" baseline="30000" dirty="0"/>
            <a:t>35 </a:t>
          </a:r>
          <a:r>
            <a:rPr lang="en-US" sz="2100" b="0" i="0" kern="1200" dirty="0"/>
            <a:t>Jesus went through all the towns and villages, teaching in their synagogues, proclaiming the good news of the kingdom and healing every disease and sickness. </a:t>
          </a:r>
          <a:r>
            <a:rPr lang="en-US" sz="2100" b="1" i="0" kern="1200" baseline="30000" dirty="0"/>
            <a:t>36 </a:t>
          </a:r>
          <a:r>
            <a:rPr lang="en-US" sz="2100" b="0" i="0" kern="1200" dirty="0"/>
            <a:t>When he saw the crowds, he had compassion on them, because they were harassed and helpless, like sheep without a shepherd: Matthew 9:35-36</a:t>
          </a:r>
          <a:endParaRPr lang="en-US" sz="2100" kern="1200" dirty="0"/>
        </a:p>
      </dsp:txBody>
      <dsp:txXfrm>
        <a:off x="0" y="0"/>
        <a:ext cx="7458807" cy="2302328"/>
      </dsp:txXfrm>
    </dsp:sp>
    <dsp:sp modelId="{1C475D4F-2E2D-4D46-B574-A0799A8B20D6}">
      <dsp:nvSpPr>
        <dsp:cNvPr id="0" name=""/>
        <dsp:cNvSpPr/>
      </dsp:nvSpPr>
      <dsp:spPr>
        <a:xfrm>
          <a:off x="0" y="2302328"/>
          <a:ext cx="745880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88547-AB63-5048-A6EE-384FA393D25B}">
      <dsp:nvSpPr>
        <dsp:cNvPr id="0" name=""/>
        <dsp:cNvSpPr/>
      </dsp:nvSpPr>
      <dsp:spPr>
        <a:xfrm>
          <a:off x="0" y="2302328"/>
          <a:ext cx="7458807" cy="230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Hebrew &amp; Greek words for poverty have different meanings</a:t>
          </a:r>
        </a:p>
        <a:p>
          <a:pPr marL="0" lvl="0" indent="0" algn="l" defTabSz="1244600">
            <a:lnSpc>
              <a:spcPct val="90000"/>
            </a:lnSpc>
            <a:spcBef>
              <a:spcPct val="0"/>
            </a:spcBef>
            <a:spcAft>
              <a:spcPct val="35000"/>
            </a:spcAft>
            <a:buNone/>
          </a:pPr>
          <a:r>
            <a:rPr lang="en-US" sz="2800" b="0" i="0" kern="1200" dirty="0"/>
            <a:t>-  </a:t>
          </a:r>
          <a:r>
            <a:rPr lang="en-US" sz="2400" b="0" i="0" kern="1200" dirty="0"/>
            <a:t>most vulnerable &amp; oppressed in society, lack of materials / possessions, poor health / education, poor quality of life, a poverty of spirit </a:t>
          </a:r>
          <a:endParaRPr lang="en-US" sz="2400" kern="1200" dirty="0"/>
        </a:p>
      </dsp:txBody>
      <dsp:txXfrm>
        <a:off x="0" y="2302328"/>
        <a:ext cx="7458807" cy="2302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8114-3979-B445-9E70-D0977F6618D5}">
      <dsp:nvSpPr>
        <dsp:cNvPr id="0" name=""/>
        <dsp:cNvSpPr/>
      </dsp:nvSpPr>
      <dsp:spPr>
        <a:xfrm>
          <a:off x="34" y="27600"/>
          <a:ext cx="3284234"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kern="1200" dirty="0"/>
            <a:t>Causes</a:t>
          </a:r>
          <a:endParaRPr lang="en-US" sz="3200" kern="1200" dirty="0"/>
        </a:p>
      </dsp:txBody>
      <dsp:txXfrm>
        <a:off x="34" y="27600"/>
        <a:ext cx="3284234" cy="777600"/>
      </dsp:txXfrm>
    </dsp:sp>
    <dsp:sp modelId="{9A40F95A-1498-DC46-B643-4CF38AB3BD0F}">
      <dsp:nvSpPr>
        <dsp:cNvPr id="0" name=""/>
        <dsp:cNvSpPr/>
      </dsp:nvSpPr>
      <dsp:spPr>
        <a:xfrm>
          <a:off x="34" y="805200"/>
          <a:ext cx="3284234" cy="397441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100000"/>
            </a:lnSpc>
            <a:spcBef>
              <a:spcPct val="0"/>
            </a:spcBef>
            <a:spcAft>
              <a:spcPts val="700"/>
            </a:spcAft>
            <a:buChar char="•"/>
          </a:pPr>
          <a:r>
            <a:rPr lang="en-US" sz="2800" b="0" kern="1200" dirty="0"/>
            <a:t>Oppression</a:t>
          </a:r>
          <a:endParaRPr lang="en-US" sz="2800" kern="1200" dirty="0"/>
        </a:p>
        <a:p>
          <a:pPr marL="285750" lvl="1" indent="-285750" algn="l" defTabSz="1244600">
            <a:lnSpc>
              <a:spcPct val="100000"/>
            </a:lnSpc>
            <a:spcBef>
              <a:spcPct val="0"/>
            </a:spcBef>
            <a:spcAft>
              <a:spcPts val="700"/>
            </a:spcAft>
            <a:buChar char="•"/>
          </a:pPr>
          <a:r>
            <a:rPr lang="en-US" sz="2800" b="0" kern="1200" dirty="0"/>
            <a:t>No-Fault Disaster</a:t>
          </a:r>
          <a:endParaRPr lang="en-US" sz="2800" kern="1200" dirty="0"/>
        </a:p>
        <a:p>
          <a:pPr marL="285750" lvl="1" indent="-285750" algn="l" defTabSz="1244600">
            <a:lnSpc>
              <a:spcPct val="100000"/>
            </a:lnSpc>
            <a:spcBef>
              <a:spcPct val="0"/>
            </a:spcBef>
            <a:spcAft>
              <a:spcPts val="700"/>
            </a:spcAft>
            <a:buChar char="•"/>
          </a:pPr>
          <a:r>
            <a:rPr lang="en-US" sz="2800" b="0" kern="1200" dirty="0"/>
            <a:t>Laziness /  Self-Inflicted</a:t>
          </a:r>
          <a:endParaRPr lang="en-US" sz="2800" kern="1200" dirty="0"/>
        </a:p>
        <a:p>
          <a:pPr marL="285750" lvl="1" indent="-285750" algn="l" defTabSz="1244600">
            <a:lnSpc>
              <a:spcPct val="100000"/>
            </a:lnSpc>
            <a:spcBef>
              <a:spcPct val="0"/>
            </a:spcBef>
            <a:spcAft>
              <a:spcPts val="700"/>
            </a:spcAft>
            <a:buChar char="•"/>
          </a:pPr>
          <a:r>
            <a:rPr lang="en-US" sz="2800" b="0" kern="1200" dirty="0"/>
            <a:t>Gospel Poverty </a:t>
          </a:r>
          <a:endParaRPr lang="en-US" sz="2800" kern="1200" dirty="0"/>
        </a:p>
      </dsp:txBody>
      <dsp:txXfrm>
        <a:off x="34" y="805200"/>
        <a:ext cx="3284234" cy="3974416"/>
      </dsp:txXfrm>
    </dsp:sp>
    <dsp:sp modelId="{EB9E5BBA-8DB4-4B47-9530-63BEA25D2839}">
      <dsp:nvSpPr>
        <dsp:cNvPr id="0" name=""/>
        <dsp:cNvSpPr/>
      </dsp:nvSpPr>
      <dsp:spPr>
        <a:xfrm>
          <a:off x="3744061" y="27600"/>
          <a:ext cx="3284234"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t>3 Types</a:t>
          </a:r>
          <a:endParaRPr lang="en-US" sz="3200" kern="1200" dirty="0"/>
        </a:p>
      </dsp:txBody>
      <dsp:txXfrm>
        <a:off x="3744061" y="27600"/>
        <a:ext cx="3284234" cy="777600"/>
      </dsp:txXfrm>
    </dsp:sp>
    <dsp:sp modelId="{975D3E53-229B-A442-B328-8AA873EA657B}">
      <dsp:nvSpPr>
        <dsp:cNvPr id="0" name=""/>
        <dsp:cNvSpPr/>
      </dsp:nvSpPr>
      <dsp:spPr>
        <a:xfrm>
          <a:off x="3744061" y="805200"/>
          <a:ext cx="3284234" cy="397441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0" i="0" kern="1200" dirty="0"/>
            <a:t>Precarious (paycheck to paycheck)</a:t>
          </a:r>
          <a:endParaRPr lang="en-US" sz="2700" kern="1200" dirty="0"/>
        </a:p>
        <a:p>
          <a:pPr marL="228600" lvl="1" indent="-228600" algn="l" defTabSz="1200150">
            <a:lnSpc>
              <a:spcPct val="90000"/>
            </a:lnSpc>
            <a:spcBef>
              <a:spcPct val="0"/>
            </a:spcBef>
            <a:spcAft>
              <a:spcPct val="15000"/>
            </a:spcAft>
            <a:buChar char="•"/>
          </a:pPr>
          <a:r>
            <a:rPr lang="en-US" sz="2700" b="0" i="0" kern="1200" dirty="0"/>
            <a:t>Abject (completely dependent)</a:t>
          </a:r>
          <a:endParaRPr lang="en-US" sz="2700" kern="1200" dirty="0"/>
        </a:p>
        <a:p>
          <a:pPr marL="228600" lvl="1" indent="-228600" algn="l" defTabSz="1200150">
            <a:lnSpc>
              <a:spcPct val="90000"/>
            </a:lnSpc>
            <a:spcBef>
              <a:spcPct val="0"/>
            </a:spcBef>
            <a:spcAft>
              <a:spcPct val="15000"/>
            </a:spcAft>
            <a:buChar char="•"/>
          </a:pPr>
          <a:r>
            <a:rPr lang="en-US" sz="2700" b="0" i="0" kern="1200" dirty="0"/>
            <a:t>Spiritually        (all classes impacted) </a:t>
          </a:r>
          <a:endParaRPr lang="en-US" sz="2700" kern="1200" dirty="0"/>
        </a:p>
      </dsp:txBody>
      <dsp:txXfrm>
        <a:off x="3744061" y="805200"/>
        <a:ext cx="3284234" cy="39744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A9F02-315A-2545-B598-9E6CFE4017C6}"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BFD5B-B3B6-5C44-AA17-DF10C8E7F212}" type="slidenum">
              <a:rPr lang="en-US" smtClean="0"/>
              <a:t>‹#›</a:t>
            </a:fld>
            <a:endParaRPr lang="en-US"/>
          </a:p>
        </p:txBody>
      </p:sp>
    </p:spTree>
    <p:extLst>
      <p:ext uri="{BB962C8B-B14F-4D97-AF65-F5344CB8AC3E}">
        <p14:creationId xmlns:p14="http://schemas.microsoft.com/office/powerpoint/2010/main" val="86583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people names and about them – what have they been involved with at </a:t>
            </a:r>
            <a:r>
              <a:rPr lang="en-US" dirty="0" err="1"/>
              <a:t>Lifespring</a:t>
            </a:r>
            <a:r>
              <a:rPr lang="en-US" dirty="0"/>
              <a:t>, how long have they been there </a:t>
            </a:r>
          </a:p>
          <a:p>
            <a:r>
              <a:rPr lang="en-US" dirty="0"/>
              <a:t>Give overview of who SERVE 6.8 is </a:t>
            </a:r>
          </a:p>
          <a:p>
            <a:endParaRPr lang="en-US" dirty="0"/>
          </a:p>
          <a:p>
            <a:r>
              <a:rPr lang="en-US" dirty="0"/>
              <a:t>The 4 different topics we’re going to cover over the next 4 weeks. All of Scripture is a story line of God’s creation, its fall and its redemption. </a:t>
            </a:r>
          </a:p>
          <a:p>
            <a:endParaRPr lang="en-US" dirty="0"/>
          </a:p>
          <a:p>
            <a:r>
              <a:rPr lang="en-US" dirty="0"/>
              <a:t>Within this story, we discover a lot about who humans are and who they were meant to be, this includes an understanding of poverty and the effects of the fall on humanity. </a:t>
            </a:r>
          </a:p>
          <a:p>
            <a:endParaRPr lang="en-US" dirty="0"/>
          </a:p>
          <a:p>
            <a:r>
              <a:rPr lang="en-US" dirty="0"/>
              <a:t>Poverty is a complex issue that we could talk about for much more than 4 hours, but this will be an overview that that specifically looks at what Scripture says about financial poverty and what our approach as Christmas should look like. </a:t>
            </a:r>
          </a:p>
        </p:txBody>
      </p:sp>
      <p:sp>
        <p:nvSpPr>
          <p:cNvPr id="4" name="Slide Number Placeholder 3"/>
          <p:cNvSpPr>
            <a:spLocks noGrp="1"/>
          </p:cNvSpPr>
          <p:nvPr>
            <p:ph type="sldNum" sz="quarter" idx="5"/>
          </p:nvPr>
        </p:nvSpPr>
        <p:spPr/>
        <p:txBody>
          <a:bodyPr/>
          <a:lstStyle/>
          <a:p>
            <a:fld id="{B50BFD5B-B3B6-5C44-AA17-DF10C8E7F212}" type="slidenum">
              <a:rPr lang="en-US" smtClean="0"/>
              <a:t>2</a:t>
            </a:fld>
            <a:endParaRPr lang="en-US"/>
          </a:p>
        </p:txBody>
      </p:sp>
    </p:spTree>
    <p:extLst>
      <p:ext uri="{BB962C8B-B14F-4D97-AF65-F5344CB8AC3E}">
        <p14:creationId xmlns:p14="http://schemas.microsoft.com/office/powerpoint/2010/main" val="99709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12</a:t>
            </a:fld>
            <a:endParaRPr lang="en-US"/>
          </a:p>
        </p:txBody>
      </p:sp>
    </p:spTree>
    <p:extLst>
      <p:ext uri="{BB962C8B-B14F-4D97-AF65-F5344CB8AC3E}">
        <p14:creationId xmlns:p14="http://schemas.microsoft.com/office/powerpoint/2010/main" val="122090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value individuality as a culture, but we’re formed by our families and we can’t think of our lives as completely independent and not impacted by the people around us. Just like the diseases that may run in our families, how we view the world and react can also be passed down to us</a:t>
            </a:r>
          </a:p>
        </p:txBody>
      </p:sp>
      <p:sp>
        <p:nvSpPr>
          <p:cNvPr id="4" name="Slide Number Placeholder 3"/>
          <p:cNvSpPr>
            <a:spLocks noGrp="1"/>
          </p:cNvSpPr>
          <p:nvPr>
            <p:ph type="sldNum" sz="quarter" idx="5"/>
          </p:nvPr>
        </p:nvSpPr>
        <p:spPr/>
        <p:txBody>
          <a:bodyPr/>
          <a:lstStyle/>
          <a:p>
            <a:fld id="{B50BFD5B-B3B6-5C44-AA17-DF10C8E7F212}" type="slidenum">
              <a:rPr lang="en-US" smtClean="0"/>
              <a:t>13</a:t>
            </a:fld>
            <a:endParaRPr lang="en-US"/>
          </a:p>
        </p:txBody>
      </p:sp>
    </p:spTree>
    <p:extLst>
      <p:ext uri="{BB962C8B-B14F-4D97-AF65-F5344CB8AC3E}">
        <p14:creationId xmlns:p14="http://schemas.microsoft.com/office/powerpoint/2010/main" val="87118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created the family as the main means to show his relationship with us, to provide us with supports and to train up future generations.  He created an ideal family make up of father and mother to represent Christ and his Bride, the Church – our nuclear family is an example of the relationship of Christ and his Church. Many family correlations of how we should operate together and how family was created. </a:t>
            </a:r>
          </a:p>
          <a:p>
            <a:endParaRPr lang="en-US" dirty="0"/>
          </a:p>
          <a:p>
            <a:r>
              <a:rPr lang="en-US" dirty="0"/>
              <a:t>But we didn’t make it very long before the fall happened, God gave out the punishments, including discord between wives and husbands, painful childbirth, toiling away to produce life and food, etc. The next chapter we see jealousy strike between Cain and Abel, not to mention the first murder and another curse upon Cain and his work upon the land. While our families may contain less murder, the certainly are impact by the fallen nature of man. It certainly doesn’t seem like Cain learned what not to do from his parents, instead he seems to continue in their sin. We certainly can’t say families got less complicated as the story of Israelites continue to unfold. </a:t>
            </a:r>
          </a:p>
          <a:p>
            <a:endParaRPr lang="en-US" dirty="0"/>
          </a:p>
          <a:p>
            <a:r>
              <a:rPr lang="en-US" dirty="0"/>
              <a:t>This is all to say that we had a created family to teach us the ways of God and how to live and how to steward all of creation, but this ideal way of living was impacted by the fall. Now we can fully expect to see things like generational poverty, diseases, mental illness and more. We see these and much more passed through generations of Christ, just read some genealogies and think about all that was passed between his forefathers </a:t>
            </a:r>
          </a:p>
        </p:txBody>
      </p:sp>
      <p:sp>
        <p:nvSpPr>
          <p:cNvPr id="4" name="Slide Number Placeholder 3"/>
          <p:cNvSpPr>
            <a:spLocks noGrp="1"/>
          </p:cNvSpPr>
          <p:nvPr>
            <p:ph type="sldNum" sz="quarter" idx="5"/>
          </p:nvPr>
        </p:nvSpPr>
        <p:spPr/>
        <p:txBody>
          <a:bodyPr/>
          <a:lstStyle/>
          <a:p>
            <a:fld id="{B50BFD5B-B3B6-5C44-AA17-DF10C8E7F212}" type="slidenum">
              <a:rPr lang="en-US" smtClean="0"/>
              <a:t>14</a:t>
            </a:fld>
            <a:endParaRPr lang="en-US"/>
          </a:p>
        </p:txBody>
      </p:sp>
    </p:spTree>
    <p:extLst>
      <p:ext uri="{BB962C8B-B14F-4D97-AF65-F5344CB8AC3E}">
        <p14:creationId xmlns:p14="http://schemas.microsoft.com/office/powerpoint/2010/main" val="228979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past Scripture, now we see that a lot of what we inherit in our worldview can come from our financial position in society. These are of course broad categorizations, but generally how different classes view the world.</a:t>
            </a:r>
          </a:p>
          <a:p>
            <a:endParaRPr lang="en-US" dirty="0"/>
          </a:p>
          <a:p>
            <a:r>
              <a:rPr lang="en-US" dirty="0"/>
              <a:t>Now most of our going to be within the middle class column, but let’s look at the difference is value sets of those experiencing poverty. These are views and values that are passed down generationally and many of us likely don’t give them much thought. We just live our lives without thinking about the motives we’re operating out of. It’s important for us to give us thought to how other people behaviors are formed though.</a:t>
            </a:r>
          </a:p>
          <a:p>
            <a:endParaRPr lang="en-US" dirty="0"/>
          </a:p>
          <a:p>
            <a:r>
              <a:rPr lang="en-US" dirty="0"/>
              <a:t>We can be quick to look at the behaviors of those experiencing poverty and wonder why they make certain decision. Because they also are acting in a way that is guided by motivations, values and thoughts they’ve learned. Like we discussed last week, we all have been taught different values as good or bad, but what matters is that we seek to live the true values that Christ teaches us. Scripture does have things to say about caring for each other, what families should look like, how to manage money, etc. It’s helpful to honestly assess what of our class values we deem superior because we view them as ”good” and what values do we have in our class that may not be God honoring? We’d find that each class probably has values that honor God and ones that don’t. All people need to be re-oriented to God to experience true flourishing. </a:t>
            </a:r>
          </a:p>
        </p:txBody>
      </p:sp>
      <p:sp>
        <p:nvSpPr>
          <p:cNvPr id="4" name="Slide Number Placeholder 3"/>
          <p:cNvSpPr>
            <a:spLocks noGrp="1"/>
          </p:cNvSpPr>
          <p:nvPr>
            <p:ph type="sldNum" sz="quarter" idx="5"/>
          </p:nvPr>
        </p:nvSpPr>
        <p:spPr/>
        <p:txBody>
          <a:bodyPr/>
          <a:lstStyle/>
          <a:p>
            <a:fld id="{B50BFD5B-B3B6-5C44-AA17-DF10C8E7F212}" type="slidenum">
              <a:rPr lang="en-US" smtClean="0"/>
              <a:t>15</a:t>
            </a:fld>
            <a:endParaRPr lang="en-US"/>
          </a:p>
        </p:txBody>
      </p:sp>
    </p:spTree>
    <p:extLst>
      <p:ext uri="{BB962C8B-B14F-4D97-AF65-F5344CB8AC3E}">
        <p14:creationId xmlns:p14="http://schemas.microsoft.com/office/powerpoint/2010/main" val="276486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16</a:t>
            </a:fld>
            <a:endParaRPr lang="en-US"/>
          </a:p>
        </p:txBody>
      </p:sp>
    </p:spTree>
    <p:extLst>
      <p:ext uri="{BB962C8B-B14F-4D97-AF65-F5344CB8AC3E}">
        <p14:creationId xmlns:p14="http://schemas.microsoft.com/office/powerpoint/2010/main" val="72690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 healings physical but also pointed to future hope and didn’t leave people there </a:t>
            </a:r>
          </a:p>
          <a:p>
            <a:endParaRPr lang="en-US" dirty="0"/>
          </a:p>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17</a:t>
            </a:fld>
            <a:endParaRPr lang="en-US"/>
          </a:p>
        </p:txBody>
      </p:sp>
    </p:spTree>
    <p:extLst>
      <p:ext uri="{BB962C8B-B14F-4D97-AF65-F5344CB8AC3E}">
        <p14:creationId xmlns:p14="http://schemas.microsoft.com/office/powerpoint/2010/main" val="54545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Transplant – moved to Fort Collins and away from family, often have jobs fall through or social supports to rely on </a:t>
            </a:r>
          </a:p>
          <a:p>
            <a:r>
              <a:rPr lang="en-US" dirty="0"/>
              <a:t>Generational – not as many people who’ve been in the same community for generations, but still more who experience worldviews of generational poverty – does tend to be more Caucasian </a:t>
            </a:r>
            <a:r>
              <a:rPr lang="en-US" dirty="0" err="1"/>
              <a:t>americans</a:t>
            </a:r>
            <a:endParaRPr lang="en-US" dirty="0"/>
          </a:p>
          <a:p>
            <a:r>
              <a:rPr lang="en-US" dirty="0"/>
              <a:t>Immigration – Hispanic culture also experience poverty, older generations may have language or  legality barriers, but have a strong sense of community and support for each other </a:t>
            </a:r>
          </a:p>
          <a:p>
            <a:r>
              <a:rPr lang="en-US" dirty="0"/>
              <a:t>Refugees / Migrants – have added culture shock, traveling with little, language and legal battles that may last year and put them in limbo</a:t>
            </a:r>
          </a:p>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18</a:t>
            </a:fld>
            <a:endParaRPr lang="en-US"/>
          </a:p>
        </p:txBody>
      </p:sp>
    </p:spTree>
    <p:extLst>
      <p:ext uri="{BB962C8B-B14F-4D97-AF65-F5344CB8AC3E}">
        <p14:creationId xmlns:p14="http://schemas.microsoft.com/office/powerpoint/2010/main" val="135553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20</a:t>
            </a:fld>
            <a:endParaRPr lang="en-US"/>
          </a:p>
        </p:txBody>
      </p:sp>
    </p:spTree>
    <p:extLst>
      <p:ext uri="{BB962C8B-B14F-4D97-AF65-F5344CB8AC3E}">
        <p14:creationId xmlns:p14="http://schemas.microsoft.com/office/powerpoint/2010/main" val="138923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Christ come? Because we couldn’t follow rules, in Romans we read consistently that we do what we don’t want to. We’re helpless sinners incapable of following the ways of living or rules that God gave us. Such an impossible tasks that God sent his only son to save us.</a:t>
            </a:r>
          </a:p>
          <a:p>
            <a:endParaRPr lang="en-US" dirty="0"/>
          </a:p>
          <a:p>
            <a:r>
              <a:rPr lang="en-US" dirty="0"/>
              <a:t>We then need to take a similar approach with people, just teaching people rules or telling them how they ”should” be living is ineffective. We can however, become facilitators of change. Working to help people leave financial poverty is a long, tedious task. It requires relationships, getting to know people at their motives, their dreams, their goals and understanding how they are being impacted by the 4 relationships. We may have limited impact on system, beyond exercising our right to vote for policies we deem helpful – but we can do a lot in one on one relationships to help show people the change Christ can make in their life now and eternally. This takes time, patience and true relationship. </a:t>
            </a:r>
          </a:p>
        </p:txBody>
      </p:sp>
      <p:sp>
        <p:nvSpPr>
          <p:cNvPr id="4" name="Slide Number Placeholder 3"/>
          <p:cNvSpPr>
            <a:spLocks noGrp="1"/>
          </p:cNvSpPr>
          <p:nvPr>
            <p:ph type="sldNum" sz="quarter" idx="5"/>
          </p:nvPr>
        </p:nvSpPr>
        <p:spPr/>
        <p:txBody>
          <a:bodyPr/>
          <a:lstStyle/>
          <a:p>
            <a:fld id="{B50BFD5B-B3B6-5C44-AA17-DF10C8E7F212}" type="slidenum">
              <a:rPr lang="en-US" smtClean="0"/>
              <a:t>21</a:t>
            </a:fld>
            <a:endParaRPr lang="en-US"/>
          </a:p>
        </p:txBody>
      </p:sp>
    </p:spTree>
    <p:extLst>
      <p:ext uri="{BB962C8B-B14F-4D97-AF65-F5344CB8AC3E}">
        <p14:creationId xmlns:p14="http://schemas.microsoft.com/office/powerpoint/2010/main" val="106073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definition of poverty? </a:t>
            </a:r>
          </a:p>
        </p:txBody>
      </p:sp>
      <p:sp>
        <p:nvSpPr>
          <p:cNvPr id="4" name="Slide Number Placeholder 3"/>
          <p:cNvSpPr>
            <a:spLocks noGrp="1"/>
          </p:cNvSpPr>
          <p:nvPr>
            <p:ph type="sldNum" sz="quarter" idx="5"/>
          </p:nvPr>
        </p:nvSpPr>
        <p:spPr/>
        <p:txBody>
          <a:bodyPr/>
          <a:lstStyle/>
          <a:p>
            <a:fld id="{B50BFD5B-B3B6-5C44-AA17-DF10C8E7F212}" type="slidenum">
              <a:rPr lang="en-US" smtClean="0"/>
              <a:t>24</a:t>
            </a:fld>
            <a:endParaRPr lang="en-US"/>
          </a:p>
        </p:txBody>
      </p:sp>
    </p:spTree>
    <p:extLst>
      <p:ext uri="{BB962C8B-B14F-4D97-AF65-F5344CB8AC3E}">
        <p14:creationId xmlns:p14="http://schemas.microsoft.com/office/powerpoint/2010/main" val="223581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a:t>
            </a:fld>
            <a:endParaRPr lang="en-US"/>
          </a:p>
        </p:txBody>
      </p:sp>
    </p:spTree>
    <p:extLst>
      <p:ext uri="{BB962C8B-B14F-4D97-AF65-F5344CB8AC3E}">
        <p14:creationId xmlns:p14="http://schemas.microsoft.com/office/powerpoint/2010/main" val="82526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25</a:t>
            </a:fld>
            <a:endParaRPr lang="en-US"/>
          </a:p>
        </p:txBody>
      </p:sp>
    </p:spTree>
    <p:extLst>
      <p:ext uri="{BB962C8B-B14F-4D97-AF65-F5344CB8AC3E}">
        <p14:creationId xmlns:p14="http://schemas.microsoft.com/office/powerpoint/2010/main" val="58456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26</a:t>
            </a:fld>
            <a:endParaRPr lang="en-US"/>
          </a:p>
        </p:txBody>
      </p:sp>
    </p:spTree>
    <p:extLst>
      <p:ext uri="{BB962C8B-B14F-4D97-AF65-F5344CB8AC3E}">
        <p14:creationId xmlns:p14="http://schemas.microsoft.com/office/powerpoint/2010/main" val="139572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27</a:t>
            </a:fld>
            <a:endParaRPr lang="en-US"/>
          </a:p>
        </p:txBody>
      </p:sp>
    </p:spTree>
    <p:extLst>
      <p:ext uri="{BB962C8B-B14F-4D97-AF65-F5344CB8AC3E}">
        <p14:creationId xmlns:p14="http://schemas.microsoft.com/office/powerpoint/2010/main" val="5471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28</a:t>
            </a:fld>
            <a:endParaRPr lang="en-US"/>
          </a:p>
        </p:txBody>
      </p:sp>
    </p:spTree>
    <p:extLst>
      <p:ext uri="{BB962C8B-B14F-4D97-AF65-F5344CB8AC3E}">
        <p14:creationId xmlns:p14="http://schemas.microsoft.com/office/powerpoint/2010/main" val="171150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30000" dirty="0">
                <a:solidFill>
                  <a:srgbClr val="000000"/>
                </a:solidFill>
                <a:effectLst/>
                <a:latin typeface="system-ui"/>
              </a:rPr>
              <a:t>10 </a:t>
            </a:r>
            <a:r>
              <a:rPr lang="en-US" b="0" i="0" dirty="0">
                <a:solidFill>
                  <a:srgbClr val="000000"/>
                </a:solidFill>
                <a:effectLst/>
                <a:latin typeface="system-ui"/>
              </a:rPr>
              <a:t>Consecrate the fiftieth year and proclaim liberty throughout the land to all its inhabitants. It shall be a jubilee for you; each of you is to return to your family property and to your own clan. </a:t>
            </a:r>
            <a:r>
              <a:rPr lang="en-US" b="1" i="0" baseline="30000" dirty="0">
                <a:solidFill>
                  <a:srgbClr val="000000"/>
                </a:solidFill>
                <a:effectLst/>
                <a:latin typeface="system-ui"/>
              </a:rPr>
              <a:t>11 </a:t>
            </a:r>
            <a:r>
              <a:rPr lang="en-US" b="0" i="0" dirty="0">
                <a:solidFill>
                  <a:srgbClr val="000000"/>
                </a:solidFill>
                <a:effectLst/>
                <a:latin typeface="system-ui"/>
              </a:rPr>
              <a:t>The fiftieth year shall be a jubilee for you; do not sow and do not reap what grows of itself or harvest the untended vines. </a:t>
            </a:r>
            <a:r>
              <a:rPr lang="en-US" b="1" i="0" baseline="30000" dirty="0">
                <a:solidFill>
                  <a:srgbClr val="000000"/>
                </a:solidFill>
                <a:effectLst/>
                <a:latin typeface="system-ui"/>
              </a:rPr>
              <a:t>12 </a:t>
            </a:r>
            <a:r>
              <a:rPr lang="en-US" b="0" i="0" dirty="0">
                <a:solidFill>
                  <a:srgbClr val="000000"/>
                </a:solidFill>
                <a:effectLst/>
                <a:latin typeface="system-ui"/>
              </a:rPr>
              <a:t>For it is a jubilee and is to be holy for you; eat only what is taken directly from the fields. </a:t>
            </a:r>
            <a:r>
              <a:rPr lang="en-US" b="1" i="0" baseline="30000" dirty="0">
                <a:solidFill>
                  <a:srgbClr val="000000"/>
                </a:solidFill>
                <a:effectLst/>
                <a:latin typeface="system-ui"/>
              </a:rPr>
              <a:t>13 </a:t>
            </a:r>
            <a:r>
              <a:rPr lang="en-US" b="0" i="0" dirty="0">
                <a:solidFill>
                  <a:srgbClr val="000000"/>
                </a:solidFill>
                <a:effectLst/>
                <a:latin typeface="system-ui"/>
              </a:rPr>
              <a:t>“‘In this Year of Jubilee everyone is to return to their own property. </a:t>
            </a:r>
            <a:r>
              <a:rPr lang="en-US" b="1" i="0" baseline="30000" dirty="0">
                <a:solidFill>
                  <a:srgbClr val="000000"/>
                </a:solidFill>
                <a:effectLst/>
                <a:latin typeface="system-ui"/>
              </a:rPr>
              <a:t>4 </a:t>
            </a:r>
            <a:r>
              <a:rPr lang="en-US" b="0" i="0" dirty="0">
                <a:solidFill>
                  <a:srgbClr val="000000"/>
                </a:solidFill>
                <a:effectLst/>
                <a:latin typeface="system-ui"/>
              </a:rPr>
              <a:t>“‘If you sell land to any of your own people or buy land from them, do not take advantage of each other. </a:t>
            </a:r>
            <a:r>
              <a:rPr lang="en-US" b="1" i="0" baseline="30000" dirty="0">
                <a:solidFill>
                  <a:srgbClr val="000000"/>
                </a:solidFill>
                <a:effectLst/>
                <a:latin typeface="system-ui"/>
              </a:rPr>
              <a:t>15 </a:t>
            </a:r>
            <a:r>
              <a:rPr lang="en-US" b="0" i="0" dirty="0">
                <a:solidFill>
                  <a:srgbClr val="000000"/>
                </a:solidFill>
                <a:effectLst/>
                <a:latin typeface="system-ui"/>
              </a:rPr>
              <a:t>You are to buy from your own people on the basis of the number of years since the Jubilee. And they are to sell to you on the basis of the number of years left for harvesting crops. </a:t>
            </a:r>
            <a:r>
              <a:rPr lang="en-US" b="1" i="0" baseline="30000" dirty="0">
                <a:solidFill>
                  <a:srgbClr val="000000"/>
                </a:solidFill>
                <a:effectLst/>
                <a:latin typeface="system-ui"/>
              </a:rPr>
              <a:t>16 </a:t>
            </a:r>
            <a:r>
              <a:rPr lang="en-US" b="0" i="0" dirty="0">
                <a:solidFill>
                  <a:srgbClr val="000000"/>
                </a:solidFill>
                <a:effectLst/>
                <a:latin typeface="system-ui"/>
              </a:rPr>
              <a:t>When the years are many, you are to increase the price, and when the years are few, you are to decrease the price, because what is really being sold to you is the number of crops. </a:t>
            </a:r>
            <a:r>
              <a:rPr lang="en-US" b="1" i="0" baseline="30000" dirty="0">
                <a:solidFill>
                  <a:srgbClr val="000000"/>
                </a:solidFill>
                <a:effectLst/>
                <a:latin typeface="system-ui"/>
              </a:rPr>
              <a:t>17 </a:t>
            </a:r>
            <a:r>
              <a:rPr lang="en-US" b="0" i="0" dirty="0">
                <a:solidFill>
                  <a:srgbClr val="000000"/>
                </a:solidFill>
                <a:effectLst/>
                <a:latin typeface="system-ui"/>
              </a:rPr>
              <a:t>Do not take advantage of each other, but fear your God. I am the </a:t>
            </a:r>
            <a:r>
              <a:rPr lang="en-US" b="0" i="0" cap="small" dirty="0">
                <a:solidFill>
                  <a:srgbClr val="000000"/>
                </a:solidFill>
                <a:effectLst/>
                <a:latin typeface="system-ui"/>
              </a:rPr>
              <a:t>Lord</a:t>
            </a:r>
            <a:r>
              <a:rPr lang="en-US" b="0" i="0" dirty="0">
                <a:solidFill>
                  <a:srgbClr val="000000"/>
                </a:solidFill>
                <a:effectLst/>
                <a:latin typeface="system-ui"/>
              </a:rPr>
              <a:t> your God</a:t>
            </a:r>
          </a:p>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30</a:t>
            </a:fld>
            <a:endParaRPr lang="en-US"/>
          </a:p>
        </p:txBody>
      </p:sp>
    </p:spTree>
    <p:extLst>
      <p:ext uri="{BB962C8B-B14F-4D97-AF65-F5344CB8AC3E}">
        <p14:creationId xmlns:p14="http://schemas.microsoft.com/office/powerpoint/2010/main" val="385954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 Micah 6, Isaiah 58, Amos, other prophets spoke a lot about treating the poor fairly, not taking advantage of poor </a:t>
            </a:r>
          </a:p>
          <a:p>
            <a:endParaRPr lang="en-US" dirty="0"/>
          </a:p>
          <a:p>
            <a:r>
              <a:rPr lang="en-US" dirty="0"/>
              <a:t>Nehemiah 5:1-15 &amp; Amos 8:3-7 vs Acts 4:32-35 &amp; 2 Corinthians 8:8-15</a:t>
            </a:r>
          </a:p>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32</a:t>
            </a:fld>
            <a:endParaRPr lang="en-US"/>
          </a:p>
        </p:txBody>
      </p:sp>
    </p:spTree>
    <p:extLst>
      <p:ext uri="{BB962C8B-B14F-4D97-AF65-F5344CB8AC3E}">
        <p14:creationId xmlns:p14="http://schemas.microsoft.com/office/powerpoint/2010/main" val="310770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33</a:t>
            </a:fld>
            <a:endParaRPr lang="en-US"/>
          </a:p>
        </p:txBody>
      </p:sp>
    </p:spTree>
    <p:extLst>
      <p:ext uri="{BB962C8B-B14F-4D97-AF65-F5344CB8AC3E}">
        <p14:creationId xmlns:p14="http://schemas.microsoft.com/office/powerpoint/2010/main" val="260103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peoples mental, emotional and spiritual needs as well. Difference in biblical care is we believe people are made by God and for God, so we take a evangelistic and discipleship bend to our care, our goal is to bring people back to God and walk with them on their journey to be more like him </a:t>
            </a:r>
          </a:p>
        </p:txBody>
      </p:sp>
      <p:sp>
        <p:nvSpPr>
          <p:cNvPr id="4" name="Slide Number Placeholder 3"/>
          <p:cNvSpPr>
            <a:spLocks noGrp="1"/>
          </p:cNvSpPr>
          <p:nvPr>
            <p:ph type="sldNum" sz="quarter" idx="5"/>
          </p:nvPr>
        </p:nvSpPr>
        <p:spPr/>
        <p:txBody>
          <a:bodyPr/>
          <a:lstStyle/>
          <a:p>
            <a:fld id="{B50BFD5B-B3B6-5C44-AA17-DF10C8E7F212}" type="slidenum">
              <a:rPr lang="en-US" smtClean="0"/>
              <a:t>35</a:t>
            </a:fld>
            <a:endParaRPr lang="en-US"/>
          </a:p>
        </p:txBody>
      </p:sp>
    </p:spTree>
    <p:extLst>
      <p:ext uri="{BB962C8B-B14F-4D97-AF65-F5344CB8AC3E}">
        <p14:creationId xmlns:p14="http://schemas.microsoft.com/office/powerpoint/2010/main" val="2053175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Two examples: volunteer working with gentleman who lost job and doesn’t want to be on government benefits but is on the cliff and is experiencing situational depression or ministering in small group: member with non believing trans sister who is struggling with finding a job and their identity; neighbor who doesn’t know what to do with her son who misbehaves and she feels at her end; neighbor who just separated from her boyfriend and is figuring out custody with her daughters; </a:t>
            </a:r>
          </a:p>
        </p:txBody>
      </p:sp>
      <p:sp>
        <p:nvSpPr>
          <p:cNvPr id="4" name="Slide Number Placeholder 3"/>
          <p:cNvSpPr>
            <a:spLocks noGrp="1"/>
          </p:cNvSpPr>
          <p:nvPr>
            <p:ph type="sldNum" sz="quarter" idx="5"/>
          </p:nvPr>
        </p:nvSpPr>
        <p:spPr/>
        <p:txBody>
          <a:bodyPr/>
          <a:lstStyle/>
          <a:p>
            <a:fld id="{B50BFD5B-B3B6-5C44-AA17-DF10C8E7F212}" type="slidenum">
              <a:rPr lang="en-US" smtClean="0"/>
              <a:t>36</a:t>
            </a:fld>
            <a:endParaRPr lang="en-US"/>
          </a:p>
        </p:txBody>
      </p:sp>
    </p:spTree>
    <p:extLst>
      <p:ext uri="{BB962C8B-B14F-4D97-AF65-F5344CB8AC3E}">
        <p14:creationId xmlns:p14="http://schemas.microsoft.com/office/powerpoint/2010/main" val="3694060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for feelings: guilt, shame, fear, - do they sound depressed, anxious? </a:t>
            </a:r>
          </a:p>
        </p:txBody>
      </p:sp>
      <p:sp>
        <p:nvSpPr>
          <p:cNvPr id="4" name="Slide Number Placeholder 3"/>
          <p:cNvSpPr>
            <a:spLocks noGrp="1"/>
          </p:cNvSpPr>
          <p:nvPr>
            <p:ph type="sldNum" sz="quarter" idx="5"/>
          </p:nvPr>
        </p:nvSpPr>
        <p:spPr/>
        <p:txBody>
          <a:bodyPr/>
          <a:lstStyle/>
          <a:p>
            <a:fld id="{B50BFD5B-B3B6-5C44-AA17-DF10C8E7F212}" type="slidenum">
              <a:rPr lang="en-US" smtClean="0"/>
              <a:t>37</a:t>
            </a:fld>
            <a:endParaRPr lang="en-US"/>
          </a:p>
        </p:txBody>
      </p:sp>
    </p:spTree>
    <p:extLst>
      <p:ext uri="{BB962C8B-B14F-4D97-AF65-F5344CB8AC3E}">
        <p14:creationId xmlns:p14="http://schemas.microsoft.com/office/powerpoint/2010/main" val="168498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of you, talking about more theoretical theology ideas may seem awfully boring and you can’t wait to get to more practical points of caring for those experiencing poverty, but stick with me. It’s important </a:t>
            </a:r>
          </a:p>
          <a:p>
            <a:r>
              <a:rPr lang="en-US" dirty="0"/>
              <a:t>that we first understand who God created man to be, how we’re impacted by the fall and God’s redemption if we want to see true transformative change and flourishing in other people’s lives </a:t>
            </a:r>
          </a:p>
          <a:p>
            <a:endParaRPr lang="en-US" dirty="0"/>
          </a:p>
          <a:p>
            <a:r>
              <a:rPr lang="en-US" dirty="0"/>
              <a:t>We are all taught different value sets, ideals, ways of viewing the world and behaving from our families, friends and life experiences. Values may differ based on our income level, our parents cultural background, our age and generation, and a whole lot of other influencing factors. </a:t>
            </a:r>
          </a:p>
          <a:p>
            <a:endParaRPr lang="en-US" dirty="0"/>
          </a:p>
          <a:p>
            <a:r>
              <a:rPr lang="en-US" dirty="0"/>
              <a:t>So how do we know what true values we should be striving for? This is where the truth of Scripture comes in, we need a compass in our life to know how to live and interpret what is happening to us and how to respond. </a:t>
            </a:r>
          </a:p>
        </p:txBody>
      </p:sp>
      <p:sp>
        <p:nvSpPr>
          <p:cNvPr id="4" name="Slide Number Placeholder 3"/>
          <p:cNvSpPr>
            <a:spLocks noGrp="1"/>
          </p:cNvSpPr>
          <p:nvPr>
            <p:ph type="sldNum" sz="quarter" idx="5"/>
          </p:nvPr>
        </p:nvSpPr>
        <p:spPr/>
        <p:txBody>
          <a:bodyPr/>
          <a:lstStyle/>
          <a:p>
            <a:fld id="{B50BFD5B-B3B6-5C44-AA17-DF10C8E7F212}" type="slidenum">
              <a:rPr lang="en-US" smtClean="0"/>
              <a:t>4</a:t>
            </a:fld>
            <a:endParaRPr lang="en-US"/>
          </a:p>
        </p:txBody>
      </p:sp>
    </p:spTree>
    <p:extLst>
      <p:ext uri="{BB962C8B-B14F-4D97-AF65-F5344CB8AC3E}">
        <p14:creationId xmlns:p14="http://schemas.microsoft.com/office/powerpoint/2010/main" val="3439193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38</a:t>
            </a:fld>
            <a:endParaRPr lang="en-US"/>
          </a:p>
        </p:txBody>
      </p:sp>
    </p:spTree>
    <p:extLst>
      <p:ext uri="{BB962C8B-B14F-4D97-AF65-F5344CB8AC3E}">
        <p14:creationId xmlns:p14="http://schemas.microsoft.com/office/powerpoint/2010/main" val="1433348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39</a:t>
            </a:fld>
            <a:endParaRPr lang="en-US"/>
          </a:p>
        </p:txBody>
      </p:sp>
    </p:spTree>
    <p:extLst>
      <p:ext uri="{BB962C8B-B14F-4D97-AF65-F5344CB8AC3E}">
        <p14:creationId xmlns:p14="http://schemas.microsoft.com/office/powerpoint/2010/main" val="276633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41</a:t>
            </a:fld>
            <a:endParaRPr lang="en-US"/>
          </a:p>
        </p:txBody>
      </p:sp>
    </p:spTree>
    <p:extLst>
      <p:ext uri="{BB962C8B-B14F-4D97-AF65-F5344CB8AC3E}">
        <p14:creationId xmlns:p14="http://schemas.microsoft.com/office/powerpoint/2010/main" val="168577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examples: share about how Faith works well with people, </a:t>
            </a:r>
            <a:r>
              <a:rPr lang="en-US" dirty="0" err="1"/>
              <a:t>Iglesia</a:t>
            </a:r>
            <a:r>
              <a:rPr lang="en-US" dirty="0"/>
              <a:t> Pentecostal </a:t>
            </a:r>
            <a:r>
              <a:rPr lang="en-US" dirty="0" err="1"/>
              <a:t>Unida</a:t>
            </a:r>
            <a:r>
              <a:rPr lang="en-US" dirty="0"/>
              <a:t> and their outreaches in Fort Morgan, Overland Church and their outreaches and starting the ESL class, partnership of Antioch and Legacy Church to care for migrant population, story of Mike and his care </a:t>
            </a:r>
          </a:p>
        </p:txBody>
      </p:sp>
      <p:sp>
        <p:nvSpPr>
          <p:cNvPr id="4" name="Slide Number Placeholder 3"/>
          <p:cNvSpPr>
            <a:spLocks noGrp="1"/>
          </p:cNvSpPr>
          <p:nvPr>
            <p:ph type="sldNum" sz="quarter" idx="5"/>
          </p:nvPr>
        </p:nvSpPr>
        <p:spPr/>
        <p:txBody>
          <a:bodyPr/>
          <a:lstStyle/>
          <a:p>
            <a:fld id="{B50BFD5B-B3B6-5C44-AA17-DF10C8E7F212}" type="slidenum">
              <a:rPr lang="en-US" smtClean="0"/>
              <a:t>42</a:t>
            </a:fld>
            <a:endParaRPr lang="en-US"/>
          </a:p>
        </p:txBody>
      </p:sp>
    </p:spTree>
    <p:extLst>
      <p:ext uri="{BB962C8B-B14F-4D97-AF65-F5344CB8AC3E}">
        <p14:creationId xmlns:p14="http://schemas.microsoft.com/office/powerpoint/2010/main" val="2386933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Filter – every case and situation is different, so need to be able to filter information </a:t>
            </a:r>
          </a:p>
        </p:txBody>
      </p:sp>
      <p:sp>
        <p:nvSpPr>
          <p:cNvPr id="4" name="Slide Number Placeholder 3"/>
          <p:cNvSpPr>
            <a:spLocks noGrp="1"/>
          </p:cNvSpPr>
          <p:nvPr>
            <p:ph type="sldNum" sz="quarter" idx="5"/>
          </p:nvPr>
        </p:nvSpPr>
        <p:spPr/>
        <p:txBody>
          <a:bodyPr/>
          <a:lstStyle/>
          <a:p>
            <a:fld id="{B50BFD5B-B3B6-5C44-AA17-DF10C8E7F212}" type="slidenum">
              <a:rPr lang="en-US" smtClean="0"/>
              <a:t>43</a:t>
            </a:fld>
            <a:endParaRPr lang="en-US"/>
          </a:p>
        </p:txBody>
      </p:sp>
    </p:spTree>
    <p:extLst>
      <p:ext uri="{BB962C8B-B14F-4D97-AF65-F5344CB8AC3E}">
        <p14:creationId xmlns:p14="http://schemas.microsoft.com/office/powerpoint/2010/main" val="381789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must then accept that scripture is authoritative. If we want to minister to people and walk with people in poverty, we need to operate out of the values and worldview of Scripture and the understanding that it is true, authoritative and transforms us holistically – mind, body and spirit </a:t>
            </a:r>
          </a:p>
          <a:p>
            <a:endParaRPr lang="en-US" dirty="0"/>
          </a:p>
          <a:p>
            <a:r>
              <a:rPr lang="en-US" dirty="0"/>
              <a:t>Common grace is alive- we observe the world – psalm 33 and romans 1 – the world testifies to God – </a:t>
            </a:r>
            <a:r>
              <a:rPr lang="en-US" dirty="0" err="1"/>
              <a:t>Ecc</a:t>
            </a:r>
            <a:r>
              <a:rPr lang="en-US" dirty="0"/>
              <a:t> good and bad happen to everyone – called to steward (discover and cultivate creation)</a:t>
            </a:r>
          </a:p>
          <a:p>
            <a:endParaRPr lang="en-US" dirty="0"/>
          </a:p>
          <a:p>
            <a:r>
              <a:rPr lang="en-US" dirty="0"/>
              <a:t>Authoritative – mind body spirit – why its so important to get an accurate view of humanity, we are image bearers so it’s important we understand who we’re working with </a:t>
            </a:r>
          </a:p>
          <a:p>
            <a:endParaRPr lang="en-US" dirty="0"/>
          </a:p>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5</a:t>
            </a:fld>
            <a:endParaRPr lang="en-US"/>
          </a:p>
        </p:txBody>
      </p:sp>
    </p:spTree>
    <p:extLst>
      <p:ext uri="{BB962C8B-B14F-4D97-AF65-F5344CB8AC3E}">
        <p14:creationId xmlns:p14="http://schemas.microsoft.com/office/powerpoint/2010/main" val="42280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verses you can make note of </a:t>
            </a:r>
          </a:p>
        </p:txBody>
      </p:sp>
      <p:sp>
        <p:nvSpPr>
          <p:cNvPr id="4" name="Slide Number Placeholder 3"/>
          <p:cNvSpPr>
            <a:spLocks noGrp="1"/>
          </p:cNvSpPr>
          <p:nvPr>
            <p:ph type="sldNum" sz="quarter" idx="5"/>
          </p:nvPr>
        </p:nvSpPr>
        <p:spPr/>
        <p:txBody>
          <a:bodyPr/>
          <a:lstStyle/>
          <a:p>
            <a:fld id="{B50BFD5B-B3B6-5C44-AA17-DF10C8E7F212}" type="slidenum">
              <a:rPr lang="en-US" smtClean="0"/>
              <a:t>6</a:t>
            </a:fld>
            <a:endParaRPr lang="en-US"/>
          </a:p>
        </p:txBody>
      </p:sp>
    </p:spTree>
    <p:extLst>
      <p:ext uri="{BB962C8B-B14F-4D97-AF65-F5344CB8AC3E}">
        <p14:creationId xmlns:p14="http://schemas.microsoft.com/office/powerpoint/2010/main" val="309983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foundational truth of what Scripture, is how we were an old creation and became new through Christ. 2 </a:t>
            </a:r>
            <a:r>
              <a:rPr lang="en-US" dirty="0" err="1"/>
              <a:t>cor</a:t>
            </a:r>
            <a:r>
              <a:rPr lang="en-US" dirty="0"/>
              <a:t> 5</a:t>
            </a:r>
          </a:p>
          <a:p>
            <a:endParaRPr lang="en-US" dirty="0"/>
          </a:p>
          <a:p>
            <a:pPr algn="l"/>
            <a:r>
              <a:rPr lang="en-US" b="1" i="0" baseline="30000" dirty="0">
                <a:solidFill>
                  <a:srgbClr val="000000"/>
                </a:solidFill>
                <a:effectLst/>
                <a:latin typeface="system-ui"/>
              </a:rPr>
              <a:t>1 </a:t>
            </a:r>
            <a:r>
              <a:rPr lang="en-US" b="0" i="0" dirty="0">
                <a:solidFill>
                  <a:srgbClr val="000000"/>
                </a:solidFill>
                <a:effectLst/>
                <a:latin typeface="system-ui"/>
              </a:rPr>
              <a:t>So Christ himself gave the apostles, the prophets, the evangelists, the pastors and teachers, </a:t>
            </a:r>
            <a:r>
              <a:rPr lang="en-US" b="1" i="0" baseline="30000" dirty="0">
                <a:solidFill>
                  <a:srgbClr val="000000"/>
                </a:solidFill>
                <a:effectLst/>
                <a:latin typeface="system-ui"/>
              </a:rPr>
              <a:t>12 </a:t>
            </a:r>
            <a:r>
              <a:rPr lang="en-US" b="0" i="0" dirty="0">
                <a:solidFill>
                  <a:srgbClr val="000000"/>
                </a:solidFill>
                <a:effectLst/>
                <a:latin typeface="system-ui"/>
              </a:rPr>
              <a:t>to equip his people for works of service, so that the body of Christ may be built up </a:t>
            </a:r>
            <a:r>
              <a:rPr lang="en-US" b="1" i="0" baseline="30000" dirty="0">
                <a:solidFill>
                  <a:srgbClr val="000000"/>
                </a:solidFill>
                <a:effectLst/>
                <a:latin typeface="system-ui"/>
              </a:rPr>
              <a:t>13 </a:t>
            </a:r>
            <a:r>
              <a:rPr lang="en-US" b="0" i="0" dirty="0">
                <a:solidFill>
                  <a:srgbClr val="000000"/>
                </a:solidFill>
                <a:effectLst/>
                <a:latin typeface="system-ui"/>
              </a:rPr>
              <a:t>until we all reach unity in the faith and in the knowledge of the Son of God and become mature, attaining to the whole measure of the fullness of Christ.</a:t>
            </a:r>
          </a:p>
          <a:p>
            <a:pPr algn="l"/>
            <a:r>
              <a:rPr lang="en-US" b="1" i="0" baseline="30000" dirty="0">
                <a:solidFill>
                  <a:srgbClr val="000000"/>
                </a:solidFill>
                <a:effectLst/>
                <a:latin typeface="system-ui"/>
              </a:rPr>
              <a:t>14 </a:t>
            </a:r>
            <a:r>
              <a:rPr lang="en-US" b="0" i="0" dirty="0">
                <a:solidFill>
                  <a:srgbClr val="000000"/>
                </a:solidFill>
                <a:effectLst/>
                <a:latin typeface="system-ui"/>
              </a:rPr>
              <a:t>Then we will no longer be infants, tossed back and forth by the waves, and blown here and there by every wind of teaching and by the cunning and craftiness of people in their deceitful scheming. </a:t>
            </a:r>
            <a:r>
              <a:rPr lang="en-US" b="1" i="0" baseline="30000" dirty="0">
                <a:solidFill>
                  <a:srgbClr val="000000"/>
                </a:solidFill>
                <a:effectLst/>
                <a:latin typeface="system-ui"/>
              </a:rPr>
              <a:t>15 </a:t>
            </a:r>
            <a:r>
              <a:rPr lang="en-US" b="0" i="0" dirty="0">
                <a:solidFill>
                  <a:srgbClr val="000000"/>
                </a:solidFill>
                <a:effectLst/>
                <a:latin typeface="system-ui"/>
              </a:rPr>
              <a:t>Instead, speaking the truth in love, we will grow to become in every respect the mature body of him who is the head, that is, Christ. </a:t>
            </a:r>
            <a:r>
              <a:rPr lang="en-US" b="1" i="0" baseline="30000" dirty="0">
                <a:solidFill>
                  <a:srgbClr val="000000"/>
                </a:solidFill>
                <a:effectLst/>
                <a:latin typeface="system-ui"/>
              </a:rPr>
              <a:t>16 </a:t>
            </a:r>
            <a:r>
              <a:rPr lang="en-US" b="0" i="0" dirty="0">
                <a:solidFill>
                  <a:srgbClr val="000000"/>
                </a:solidFill>
                <a:effectLst/>
                <a:latin typeface="system-ui"/>
              </a:rPr>
              <a:t>From him the whole body, joined and held together by every supporting ligament, grows and builds itself up in love, as each part does its work. Ephesians 4 – sanctifications and becoming mature </a:t>
            </a:r>
          </a:p>
          <a:p>
            <a:endParaRPr lang="en-US" dirty="0"/>
          </a:p>
          <a:p>
            <a:r>
              <a:rPr lang="en-US" dirty="0"/>
              <a:t>Our greatest hope should be that others experience the salvation and transformation that we ourselves and accepted through Christ </a:t>
            </a:r>
          </a:p>
          <a:p>
            <a:endParaRPr lang="en-US" dirty="0"/>
          </a:p>
          <a:p>
            <a:r>
              <a:rPr lang="en-US" dirty="0"/>
              <a:t>Let’s look next at how this transformative change impacts our relationship with self, others and creation </a:t>
            </a:r>
          </a:p>
        </p:txBody>
      </p:sp>
      <p:sp>
        <p:nvSpPr>
          <p:cNvPr id="4" name="Slide Number Placeholder 3"/>
          <p:cNvSpPr>
            <a:spLocks noGrp="1"/>
          </p:cNvSpPr>
          <p:nvPr>
            <p:ph type="sldNum" sz="quarter" idx="5"/>
          </p:nvPr>
        </p:nvSpPr>
        <p:spPr/>
        <p:txBody>
          <a:bodyPr/>
          <a:lstStyle/>
          <a:p>
            <a:fld id="{B50BFD5B-B3B6-5C44-AA17-DF10C8E7F212}" type="slidenum">
              <a:rPr lang="en-US" smtClean="0"/>
              <a:t>7</a:t>
            </a:fld>
            <a:endParaRPr lang="en-US"/>
          </a:p>
        </p:txBody>
      </p:sp>
    </p:spTree>
    <p:extLst>
      <p:ext uri="{BB962C8B-B14F-4D97-AF65-F5344CB8AC3E}">
        <p14:creationId xmlns:p14="http://schemas.microsoft.com/office/powerpoint/2010/main" val="6986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read When Helping Hurts, then you will recognize the 4 relationships</a:t>
            </a:r>
          </a:p>
          <a:p>
            <a:endParaRPr lang="en-US" dirty="0"/>
          </a:p>
          <a:p>
            <a:r>
              <a:rPr lang="en-US" dirty="0"/>
              <a:t>The idea of these are that how people interact with their self, others and the rest of creation are impacted by their relationship with God. We must first look to healing our vertical relationship to see change in our horizontal relationships</a:t>
            </a:r>
          </a:p>
          <a:p>
            <a:endParaRPr lang="en-US" dirty="0"/>
          </a:p>
          <a:p>
            <a:r>
              <a:rPr lang="en-US" dirty="0"/>
              <a:t>In poverty, we see how all 4 relationships play out for people. Poverty is a complex impact on people caused by systems, individual choices, and choices of other people in their lives. Let’s look at case study to see how all these factors are at play in the life of someone experiencing poverty </a:t>
            </a:r>
          </a:p>
        </p:txBody>
      </p:sp>
      <p:sp>
        <p:nvSpPr>
          <p:cNvPr id="4" name="Slide Number Placeholder 3"/>
          <p:cNvSpPr>
            <a:spLocks noGrp="1"/>
          </p:cNvSpPr>
          <p:nvPr>
            <p:ph type="sldNum" sz="quarter" idx="5"/>
          </p:nvPr>
        </p:nvSpPr>
        <p:spPr/>
        <p:txBody>
          <a:bodyPr/>
          <a:lstStyle/>
          <a:p>
            <a:fld id="{B50BFD5B-B3B6-5C44-AA17-DF10C8E7F212}" type="slidenum">
              <a:rPr lang="en-US" smtClean="0"/>
              <a:t>9</a:t>
            </a:fld>
            <a:endParaRPr lang="en-US"/>
          </a:p>
        </p:txBody>
      </p:sp>
    </p:spTree>
    <p:extLst>
      <p:ext uri="{BB962C8B-B14F-4D97-AF65-F5344CB8AC3E}">
        <p14:creationId xmlns:p14="http://schemas.microsoft.com/office/powerpoint/2010/main" val="336944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(not real name) is  approx. 60 years old and lives in the foothills of Las Vegas, NV. He’s been living with his wife off the grid on generational land in an RV where they have little contact with other people, no working plumbing and primarily live self-sustaining. They venture into town only to get necessities; have no friends or family nearby; and their primary income consists of different government benefits. Enter a fire that destroys the property and RV they were living in, forcing them to evacuate into Las Vegas for weeks to live in a shelter and then in a hotel. Now they are stranded in Las Vegas with no home to return to, no saved finances to rebuild, and they are waiting to know what government resources are available to them through FEMA . FEMA is trying to process thousands of claims and re-adjusting rules for proof of property for many living on inherited lands without deeds or titles. James is primarily sustained by donations of the community – paying for hotels from emergency disaster grants, food and hygiene items for community donations, staying in the Red Cross shelter and eating hot meals prepared by disaster response and church teams. Used to working most days, he gets bored quickly and decides he wants to volunteer at the shelter every day. James works hard every day at the shelter, mopping; making coffee; unloading donations etc. He himself still needs to visit the resources available to him so he takes breaks to visit other agencies around, he needs assistance filling out paperwork for rebuild permits as he struggles a bit with reading / writing and wants help interpreting documents. While he has a primarily happy personality, he quickly becomes annoyed with those who are “taking advantage of the system” and is frustrated with the long process of help and getting financial assistance. Many days he spends telling other shelter volunteers about who is abusing the help, who comes every day just to take stuff, and who wasn’t even impacted by the fire - his disdain of people taking advantage of help is clear and he is more than happy to help screen out those who aren’t fire victims but keeping coming back to the disaster resource center. Through all these interactions, he never expressed much interest in religion. He doesn’t express any Christian faith but also isn’t hostile to working with church members and is appreciative of the work they are doing. At the end of our 2 weeks together, he and his wife are still in Las Vegas waiting, volunteering and unsure what the future holds for them. </a:t>
            </a:r>
          </a:p>
        </p:txBody>
      </p:sp>
      <p:sp>
        <p:nvSpPr>
          <p:cNvPr id="4" name="Slide Number Placeholder 3"/>
          <p:cNvSpPr>
            <a:spLocks noGrp="1"/>
          </p:cNvSpPr>
          <p:nvPr>
            <p:ph type="sldNum" sz="quarter" idx="5"/>
          </p:nvPr>
        </p:nvSpPr>
        <p:spPr/>
        <p:txBody>
          <a:bodyPr/>
          <a:lstStyle/>
          <a:p>
            <a:fld id="{B50BFD5B-B3B6-5C44-AA17-DF10C8E7F212}" type="slidenum">
              <a:rPr lang="en-US" smtClean="0"/>
              <a:t>10</a:t>
            </a:fld>
            <a:endParaRPr lang="en-US"/>
          </a:p>
        </p:txBody>
      </p:sp>
    </p:spTree>
    <p:extLst>
      <p:ext uri="{BB962C8B-B14F-4D97-AF65-F5344CB8AC3E}">
        <p14:creationId xmlns:p14="http://schemas.microsoft.com/office/powerpoint/2010/main" val="190139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BFD5B-B3B6-5C44-AA17-DF10C8E7F212}" type="slidenum">
              <a:rPr lang="en-US" smtClean="0"/>
              <a:t>11</a:t>
            </a:fld>
            <a:endParaRPr lang="en-US"/>
          </a:p>
        </p:txBody>
      </p:sp>
    </p:spTree>
    <p:extLst>
      <p:ext uri="{BB962C8B-B14F-4D97-AF65-F5344CB8AC3E}">
        <p14:creationId xmlns:p14="http://schemas.microsoft.com/office/powerpoint/2010/main" val="21559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21181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3773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11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51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5519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41348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420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3541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4060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098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4/10/23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1657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4/10/23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574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1" r:id="rId6"/>
    <p:sldLayoutId id="2147483846" r:id="rId7"/>
    <p:sldLayoutId id="2147483847" r:id="rId8"/>
    <p:sldLayoutId id="2147483848" r:id="rId9"/>
    <p:sldLayoutId id="2147483850" r:id="rId10"/>
    <p:sldLayoutId id="2147483849"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Ephesians%205&amp;version=NIV#fen-NIV-29336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3" descr="Green patterned leaves">
            <a:extLst>
              <a:ext uri="{FF2B5EF4-FFF2-40B4-BE49-F238E27FC236}">
                <a16:creationId xmlns:a16="http://schemas.microsoft.com/office/drawing/2014/main" id="{A1242447-8CDA-3E44-60F8-2BC3A7EF4991}"/>
              </a:ext>
            </a:extLst>
          </p:cNvPr>
          <p:cNvPicPr>
            <a:picLocks noChangeAspect="1"/>
          </p:cNvPicPr>
          <p:nvPr/>
        </p:nvPicPr>
        <p:blipFill rotWithShape="1">
          <a:blip r:embed="rId2">
            <a:alphaModFix/>
          </a:blip>
          <a:srcRect t="7865" b="7865"/>
          <a:stretch/>
        </p:blipFill>
        <p:spPr>
          <a:xfrm>
            <a:off x="1" y="1"/>
            <a:ext cx="12192000" cy="6858000"/>
          </a:xfrm>
          <a:prstGeom prst="rect">
            <a:avLst/>
          </a:prstGeom>
        </p:spPr>
      </p:pic>
      <p:sp>
        <p:nvSpPr>
          <p:cNvPr id="69" name="Rectangle 38">
            <a:extLst>
              <a:ext uri="{FF2B5EF4-FFF2-40B4-BE49-F238E27FC236}">
                <a16:creationId xmlns:a16="http://schemas.microsoft.com/office/drawing/2014/main" id="{8B8AF2F4-988C-C791-C43F-485C41496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40" y="-10388"/>
            <a:ext cx="12201940" cy="3279731"/>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0">
            <a:extLst>
              <a:ext uri="{FF2B5EF4-FFF2-40B4-BE49-F238E27FC236}">
                <a16:creationId xmlns:a16="http://schemas.microsoft.com/office/drawing/2014/main" id="{792209DF-5D11-6D72-1984-4887D5100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764504"/>
            <a:ext cx="12191992" cy="2103884"/>
          </a:xfrm>
          <a:prstGeom prst="rect">
            <a:avLst/>
          </a:prstGeom>
          <a:gradFill>
            <a:gsLst>
              <a:gs pos="0">
                <a:srgbClr val="000000">
                  <a:alpha val="5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3B9689-CA1E-4A4C-152E-EA6C6E73F9B1}"/>
              </a:ext>
            </a:extLst>
          </p:cNvPr>
          <p:cNvSpPr>
            <a:spLocks noGrp="1"/>
          </p:cNvSpPr>
          <p:nvPr>
            <p:ph type="ctrTitle"/>
          </p:nvPr>
        </p:nvSpPr>
        <p:spPr>
          <a:xfrm>
            <a:off x="79512" y="66262"/>
            <a:ext cx="12013097" cy="4974636"/>
          </a:xfrm>
        </p:spPr>
        <p:txBody>
          <a:bodyPr anchor="t">
            <a:normAutofit/>
          </a:bodyPr>
          <a:lstStyle/>
          <a:p>
            <a:r>
              <a:rPr lang="en-US" sz="11500">
                <a:solidFill>
                  <a:srgbClr val="FFFFFF"/>
                </a:solidFill>
              </a:rPr>
              <a:t>Lifespring Church</a:t>
            </a:r>
          </a:p>
        </p:txBody>
      </p:sp>
      <p:sp>
        <p:nvSpPr>
          <p:cNvPr id="3" name="Subtitle 2">
            <a:extLst>
              <a:ext uri="{FF2B5EF4-FFF2-40B4-BE49-F238E27FC236}">
                <a16:creationId xmlns:a16="http://schemas.microsoft.com/office/drawing/2014/main" id="{FC2F39A1-FE46-7ED9-280E-B0B6B5E01E3A}"/>
              </a:ext>
            </a:extLst>
          </p:cNvPr>
          <p:cNvSpPr>
            <a:spLocks noGrp="1"/>
          </p:cNvSpPr>
          <p:nvPr>
            <p:ph type="subTitle" idx="1"/>
          </p:nvPr>
        </p:nvSpPr>
        <p:spPr>
          <a:xfrm>
            <a:off x="1181100" y="5003687"/>
            <a:ext cx="9929231" cy="892068"/>
          </a:xfrm>
        </p:spPr>
        <p:txBody>
          <a:bodyPr anchor="b">
            <a:noAutofit/>
          </a:bodyPr>
          <a:lstStyle/>
          <a:p>
            <a:pPr algn="r">
              <a:lnSpc>
                <a:spcPct val="110000"/>
              </a:lnSpc>
            </a:pPr>
            <a:r>
              <a:rPr lang="en-US" sz="3200" b="1" dirty="0">
                <a:solidFill>
                  <a:srgbClr val="FFFFFF"/>
                </a:solidFill>
              </a:rPr>
              <a:t>Poverty through a</a:t>
            </a:r>
          </a:p>
          <a:p>
            <a:pPr algn="r">
              <a:lnSpc>
                <a:spcPct val="110000"/>
              </a:lnSpc>
            </a:pPr>
            <a:r>
              <a:rPr lang="en-US" sz="3200" b="1" dirty="0">
                <a:solidFill>
                  <a:srgbClr val="FFFFFF"/>
                </a:solidFill>
              </a:rPr>
              <a:t> Gospel Lens </a:t>
            </a:r>
          </a:p>
        </p:txBody>
      </p:sp>
      <p:cxnSp>
        <p:nvCxnSpPr>
          <p:cNvPr id="43" name="Straight Connector 42">
            <a:extLst>
              <a:ext uri="{FF2B5EF4-FFF2-40B4-BE49-F238E27FC236}">
                <a16:creationId xmlns:a16="http://schemas.microsoft.com/office/drawing/2014/main" id="{1163B6C4-0500-4B1A-9149-4A6C7EDAF1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5715292"/>
            <a:ext cx="804195" cy="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0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18EA-FF04-0F70-279E-EC1783FEAD9C}"/>
              </a:ext>
            </a:extLst>
          </p:cNvPr>
          <p:cNvSpPr>
            <a:spLocks noGrp="1"/>
          </p:cNvSpPr>
          <p:nvPr>
            <p:ph type="title"/>
          </p:nvPr>
        </p:nvSpPr>
        <p:spPr/>
        <p:txBody>
          <a:bodyPr/>
          <a:lstStyle/>
          <a:p>
            <a:r>
              <a:rPr lang="en-US" dirty="0"/>
              <a:t>Vignette </a:t>
            </a:r>
          </a:p>
        </p:txBody>
      </p:sp>
      <p:sp>
        <p:nvSpPr>
          <p:cNvPr id="3" name="Content Placeholder 2">
            <a:extLst>
              <a:ext uri="{FF2B5EF4-FFF2-40B4-BE49-F238E27FC236}">
                <a16:creationId xmlns:a16="http://schemas.microsoft.com/office/drawing/2014/main" id="{FE80EDBB-C135-22FA-2801-C084120B39C9}"/>
              </a:ext>
            </a:extLst>
          </p:cNvPr>
          <p:cNvSpPr>
            <a:spLocks noGrp="1"/>
          </p:cNvSpPr>
          <p:nvPr>
            <p:ph idx="1"/>
          </p:nvPr>
        </p:nvSpPr>
        <p:spPr/>
        <p:txBody>
          <a:bodyPr>
            <a:normAutofit/>
          </a:bodyPr>
          <a:lstStyle/>
          <a:p>
            <a:r>
              <a:rPr lang="en-US" sz="2400" dirty="0"/>
              <a:t>After reading the description of this individual’s life – identify ways they were impacted by the falls’ influence on their view of self, others, creation and God. </a:t>
            </a:r>
          </a:p>
          <a:p>
            <a:r>
              <a:rPr lang="en-US" sz="2400" dirty="0"/>
              <a:t>Will share observations together after and discuss</a:t>
            </a:r>
          </a:p>
          <a:p>
            <a:pPr lvl="1"/>
            <a:r>
              <a:rPr lang="en-US" sz="2400" dirty="0"/>
              <a:t>What did you observe with the 4 relationships?</a:t>
            </a:r>
          </a:p>
          <a:p>
            <a:pPr lvl="1"/>
            <a:r>
              <a:rPr lang="en-US" sz="2400" dirty="0"/>
              <a:t>What did you observe about the complexity of poverty? </a:t>
            </a:r>
          </a:p>
        </p:txBody>
      </p:sp>
    </p:spTree>
    <p:extLst>
      <p:ext uri="{BB962C8B-B14F-4D97-AF65-F5344CB8AC3E}">
        <p14:creationId xmlns:p14="http://schemas.microsoft.com/office/powerpoint/2010/main" val="276959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Green patterned leaves">
            <a:extLst>
              <a:ext uri="{FF2B5EF4-FFF2-40B4-BE49-F238E27FC236}">
                <a16:creationId xmlns:a16="http://schemas.microsoft.com/office/drawing/2014/main" id="{A1242447-8CDA-3E44-60F8-2BC3A7EF4991}"/>
              </a:ext>
            </a:extLst>
          </p:cNvPr>
          <p:cNvPicPr>
            <a:picLocks noChangeAspect="1"/>
          </p:cNvPicPr>
          <p:nvPr/>
        </p:nvPicPr>
        <p:blipFill rotWithShape="1">
          <a:blip r:embed="rId3">
            <a:alphaModFix/>
          </a:blip>
          <a:srcRect t="7865" b="7865"/>
          <a:stretch/>
        </p:blipFill>
        <p:spPr>
          <a:xfrm>
            <a:off x="1" y="1"/>
            <a:ext cx="12192000" cy="6858000"/>
          </a:xfrm>
          <a:prstGeom prst="rect">
            <a:avLst/>
          </a:prstGeom>
        </p:spPr>
      </p:pic>
      <p:sp>
        <p:nvSpPr>
          <p:cNvPr id="2" name="Title 1">
            <a:extLst>
              <a:ext uri="{FF2B5EF4-FFF2-40B4-BE49-F238E27FC236}">
                <a16:creationId xmlns:a16="http://schemas.microsoft.com/office/drawing/2014/main" id="{6D3B9689-CA1E-4A4C-152E-EA6C6E73F9B1}"/>
              </a:ext>
            </a:extLst>
          </p:cNvPr>
          <p:cNvSpPr>
            <a:spLocks noGrp="1"/>
          </p:cNvSpPr>
          <p:nvPr>
            <p:ph type="ctrTitle"/>
          </p:nvPr>
        </p:nvSpPr>
        <p:spPr>
          <a:xfrm>
            <a:off x="79512" y="66262"/>
            <a:ext cx="12013097" cy="4974636"/>
          </a:xfrm>
        </p:spPr>
        <p:txBody>
          <a:bodyPr anchor="t">
            <a:normAutofit/>
          </a:bodyPr>
          <a:lstStyle/>
          <a:p>
            <a:r>
              <a:rPr lang="en-US" sz="11500">
                <a:solidFill>
                  <a:srgbClr val="FFFFFF"/>
                </a:solidFill>
              </a:rPr>
              <a:t>Lifespring Church</a:t>
            </a:r>
          </a:p>
        </p:txBody>
      </p:sp>
      <p:sp>
        <p:nvSpPr>
          <p:cNvPr id="3" name="Subtitle 2">
            <a:extLst>
              <a:ext uri="{FF2B5EF4-FFF2-40B4-BE49-F238E27FC236}">
                <a16:creationId xmlns:a16="http://schemas.microsoft.com/office/drawing/2014/main" id="{FC2F39A1-FE46-7ED9-280E-B0B6B5E01E3A}"/>
              </a:ext>
            </a:extLst>
          </p:cNvPr>
          <p:cNvSpPr>
            <a:spLocks noGrp="1"/>
          </p:cNvSpPr>
          <p:nvPr>
            <p:ph type="subTitle" idx="1"/>
          </p:nvPr>
        </p:nvSpPr>
        <p:spPr>
          <a:xfrm>
            <a:off x="1181100" y="5003687"/>
            <a:ext cx="9929231" cy="892068"/>
          </a:xfrm>
        </p:spPr>
        <p:txBody>
          <a:bodyPr anchor="b">
            <a:noAutofit/>
          </a:bodyPr>
          <a:lstStyle/>
          <a:p>
            <a:pPr algn="r">
              <a:lnSpc>
                <a:spcPct val="110000"/>
              </a:lnSpc>
            </a:pPr>
            <a:r>
              <a:rPr lang="en-US" sz="3200" b="1" dirty="0">
                <a:solidFill>
                  <a:srgbClr val="FFFFFF"/>
                </a:solidFill>
              </a:rPr>
              <a:t>Week 2: Generational Poverty</a:t>
            </a:r>
          </a:p>
        </p:txBody>
      </p:sp>
    </p:spTree>
    <p:extLst>
      <p:ext uri="{BB962C8B-B14F-4D97-AF65-F5344CB8AC3E}">
        <p14:creationId xmlns:p14="http://schemas.microsoft.com/office/powerpoint/2010/main" val="362854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C7DA-A7C6-166D-107C-093DC7CE51B2}"/>
              </a:ext>
            </a:extLst>
          </p:cNvPr>
          <p:cNvSpPr>
            <a:spLocks noGrp="1"/>
          </p:cNvSpPr>
          <p:nvPr>
            <p:ph type="title"/>
          </p:nvPr>
        </p:nvSpPr>
        <p:spPr/>
        <p:txBody>
          <a:bodyPr/>
          <a:lstStyle/>
          <a:p>
            <a:r>
              <a:rPr lang="en-US" dirty="0"/>
              <a:t>Government Systems </a:t>
            </a:r>
            <a:br>
              <a:rPr lang="en-US" dirty="0"/>
            </a:br>
            <a:r>
              <a:rPr lang="en-US" sz="3200" dirty="0"/>
              <a:t>(Case Study follow up)</a:t>
            </a:r>
            <a:endParaRPr lang="en-US" dirty="0"/>
          </a:p>
        </p:txBody>
      </p:sp>
      <p:sp>
        <p:nvSpPr>
          <p:cNvPr id="3" name="Content Placeholder 2">
            <a:extLst>
              <a:ext uri="{FF2B5EF4-FFF2-40B4-BE49-F238E27FC236}">
                <a16:creationId xmlns:a16="http://schemas.microsoft.com/office/drawing/2014/main" id="{08F606EA-08D2-62E0-342B-638BC8406F46}"/>
              </a:ext>
            </a:extLst>
          </p:cNvPr>
          <p:cNvSpPr>
            <a:spLocks noGrp="1"/>
          </p:cNvSpPr>
          <p:nvPr>
            <p:ph idx="1"/>
          </p:nvPr>
        </p:nvSpPr>
        <p:spPr/>
        <p:txBody>
          <a:bodyPr/>
          <a:lstStyle/>
          <a:p>
            <a:r>
              <a:rPr lang="en-US" dirty="0"/>
              <a:t>Government Responsibilities </a:t>
            </a:r>
          </a:p>
          <a:p>
            <a:pPr lvl="1"/>
            <a:r>
              <a:rPr lang="en-US" dirty="0"/>
              <a:t>Safety, Punish wrong – promote good (1 Peter 2:13-14; Romans 13)</a:t>
            </a:r>
          </a:p>
          <a:p>
            <a:pPr lvl="1"/>
            <a:r>
              <a:rPr lang="en-US" dirty="0"/>
              <a:t>1 Samuel 8:6-9</a:t>
            </a:r>
          </a:p>
          <a:p>
            <a:pPr lvl="1"/>
            <a:r>
              <a:rPr lang="en-US" dirty="0"/>
              <a:t>Our role with the Government </a:t>
            </a:r>
          </a:p>
          <a:p>
            <a:pPr lvl="1"/>
            <a:endParaRPr lang="en-US" dirty="0"/>
          </a:p>
          <a:p>
            <a:pPr lvl="1"/>
            <a:r>
              <a:rPr lang="en-US" dirty="0"/>
              <a:t>Government, Churches, and Families all have different roles</a:t>
            </a:r>
          </a:p>
          <a:p>
            <a:pPr lvl="1"/>
            <a:r>
              <a:rPr lang="en-US" dirty="0"/>
              <a:t>Government has more capacity to provide a safety net, but</a:t>
            </a:r>
          </a:p>
          <a:p>
            <a:pPr lvl="2"/>
            <a:r>
              <a:rPr lang="en-US" dirty="0"/>
              <a:t>Can’t move quickly, large scale policy, hard to account for individual needs (do the most good for the most people)</a:t>
            </a:r>
          </a:p>
          <a:p>
            <a:pPr lvl="2"/>
            <a:endParaRPr lang="en-US" dirty="0"/>
          </a:p>
        </p:txBody>
      </p:sp>
    </p:spTree>
    <p:extLst>
      <p:ext uri="{BB962C8B-B14F-4D97-AF65-F5344CB8AC3E}">
        <p14:creationId xmlns:p14="http://schemas.microsoft.com/office/powerpoint/2010/main" val="147457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57EA-CD44-45F4-2249-57BD38ECBEF0}"/>
              </a:ext>
            </a:extLst>
          </p:cNvPr>
          <p:cNvSpPr>
            <a:spLocks noGrp="1"/>
          </p:cNvSpPr>
          <p:nvPr>
            <p:ph type="title"/>
          </p:nvPr>
        </p:nvSpPr>
        <p:spPr/>
        <p:txBody>
          <a:bodyPr/>
          <a:lstStyle/>
          <a:p>
            <a:r>
              <a:rPr lang="en-US" dirty="0"/>
              <a:t>Generational Impact	</a:t>
            </a:r>
          </a:p>
        </p:txBody>
      </p:sp>
      <p:sp>
        <p:nvSpPr>
          <p:cNvPr id="3" name="Content Placeholder 2">
            <a:extLst>
              <a:ext uri="{FF2B5EF4-FFF2-40B4-BE49-F238E27FC236}">
                <a16:creationId xmlns:a16="http://schemas.microsoft.com/office/drawing/2014/main" id="{C85EDAB2-D7FF-3661-3414-AA619B63BE6E}"/>
              </a:ext>
            </a:extLst>
          </p:cNvPr>
          <p:cNvSpPr>
            <a:spLocks noGrp="1"/>
          </p:cNvSpPr>
          <p:nvPr>
            <p:ph idx="1"/>
          </p:nvPr>
        </p:nvSpPr>
        <p:spPr/>
        <p:txBody>
          <a:bodyPr/>
          <a:lstStyle/>
          <a:p>
            <a:r>
              <a:rPr lang="en-US" dirty="0"/>
              <a:t>What diseases run in your family?</a:t>
            </a:r>
          </a:p>
          <a:p>
            <a:r>
              <a:rPr lang="en-US" dirty="0"/>
              <a:t>What behaviors did you learn from your parents?</a:t>
            </a:r>
          </a:p>
          <a:p>
            <a:r>
              <a:rPr lang="en-US" dirty="0"/>
              <a:t>What did you learn about money from your parents?</a:t>
            </a:r>
          </a:p>
          <a:p>
            <a:r>
              <a:rPr lang="en-US" dirty="0"/>
              <a:t>Have you inherited any money from your parents / grandparents?</a:t>
            </a:r>
          </a:p>
          <a:p>
            <a:r>
              <a:rPr lang="en-US" dirty="0"/>
              <a:t>Have you been able to take advantage of your parent’s social connections?</a:t>
            </a:r>
          </a:p>
          <a:p>
            <a:r>
              <a:rPr lang="en-US" dirty="0"/>
              <a:t>What changes did you make to be different from your family? </a:t>
            </a:r>
          </a:p>
          <a:p>
            <a:endParaRPr lang="en-US" dirty="0"/>
          </a:p>
          <a:p>
            <a:r>
              <a:rPr lang="en-US" dirty="0"/>
              <a:t>The role models / parents form how we think and view the world and interact with it </a:t>
            </a:r>
          </a:p>
        </p:txBody>
      </p:sp>
    </p:spTree>
    <p:extLst>
      <p:ext uri="{BB962C8B-B14F-4D97-AF65-F5344CB8AC3E}">
        <p14:creationId xmlns:p14="http://schemas.microsoft.com/office/powerpoint/2010/main" val="253355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04BB-A0EC-296A-0C50-9A0DD3D6AFCD}"/>
              </a:ext>
            </a:extLst>
          </p:cNvPr>
          <p:cNvSpPr>
            <a:spLocks noGrp="1"/>
          </p:cNvSpPr>
          <p:nvPr>
            <p:ph type="title"/>
          </p:nvPr>
        </p:nvSpPr>
        <p:spPr/>
        <p:txBody>
          <a:bodyPr/>
          <a:lstStyle/>
          <a:p>
            <a:r>
              <a:rPr lang="en-US" dirty="0"/>
              <a:t>Biblical Passage – Generational Impact</a:t>
            </a:r>
          </a:p>
        </p:txBody>
      </p:sp>
      <p:sp>
        <p:nvSpPr>
          <p:cNvPr id="3" name="Content Placeholder 2">
            <a:extLst>
              <a:ext uri="{FF2B5EF4-FFF2-40B4-BE49-F238E27FC236}">
                <a16:creationId xmlns:a16="http://schemas.microsoft.com/office/drawing/2014/main" id="{FC779686-C769-68A8-5891-9A37E00FF58C}"/>
              </a:ext>
            </a:extLst>
          </p:cNvPr>
          <p:cNvSpPr>
            <a:spLocks noGrp="1"/>
          </p:cNvSpPr>
          <p:nvPr>
            <p:ph idx="1"/>
          </p:nvPr>
        </p:nvSpPr>
        <p:spPr/>
        <p:txBody>
          <a:bodyPr/>
          <a:lstStyle/>
          <a:p>
            <a:pPr marL="0" indent="0">
              <a:buNone/>
            </a:pPr>
            <a:r>
              <a:rPr lang="en-US" b="1" baseline="30000" dirty="0">
                <a:solidFill>
                  <a:srgbClr val="000000"/>
                </a:solidFill>
                <a:latin typeface="system-ui"/>
              </a:rPr>
              <a:t>-  </a:t>
            </a:r>
            <a:r>
              <a:rPr lang="en-US" dirty="0">
                <a:solidFill>
                  <a:srgbClr val="000000"/>
                </a:solidFill>
                <a:latin typeface="system-ui"/>
              </a:rPr>
              <a:t>Family is God’s creation to raise children, provide relational support, and train up future generations, but our relationships were impacted by the Fall </a:t>
            </a:r>
            <a:endParaRPr lang="en-US" b="1" i="0" baseline="30000" dirty="0">
              <a:solidFill>
                <a:srgbClr val="000000"/>
              </a:solidFill>
              <a:effectLst/>
              <a:latin typeface="system-ui"/>
            </a:endParaRPr>
          </a:p>
          <a:p>
            <a:r>
              <a:rPr lang="en-US" b="1" i="0" baseline="30000" dirty="0">
                <a:solidFill>
                  <a:srgbClr val="000000"/>
                </a:solidFill>
                <a:effectLst/>
                <a:latin typeface="system-ui"/>
              </a:rPr>
              <a:t>6 </a:t>
            </a:r>
            <a:r>
              <a:rPr lang="en-US" b="0" i="0" dirty="0">
                <a:solidFill>
                  <a:srgbClr val="000000"/>
                </a:solidFill>
                <a:effectLst/>
                <a:latin typeface="system-ui"/>
              </a:rPr>
              <a:t>These commandments that I give you today are to be on your hearts. </a:t>
            </a:r>
            <a:r>
              <a:rPr lang="en-US" b="1" i="0" baseline="30000" dirty="0">
                <a:solidFill>
                  <a:srgbClr val="000000"/>
                </a:solidFill>
                <a:effectLst/>
                <a:latin typeface="system-ui"/>
              </a:rPr>
              <a:t>7 </a:t>
            </a:r>
            <a:r>
              <a:rPr lang="en-US" b="0" i="0" dirty="0">
                <a:solidFill>
                  <a:srgbClr val="000000"/>
                </a:solidFill>
                <a:effectLst/>
                <a:latin typeface="system-ui"/>
              </a:rPr>
              <a:t>Impress them on your children. Talk about them when you sit at home and when you walk along the road, when you lie down and when you get up. Deuteronomy 6:6-7 </a:t>
            </a:r>
          </a:p>
          <a:p>
            <a:r>
              <a:rPr lang="en-US" b="1" i="0" baseline="30000" dirty="0">
                <a:solidFill>
                  <a:srgbClr val="000000"/>
                </a:solidFill>
                <a:effectLst/>
                <a:latin typeface="system-ui"/>
              </a:rPr>
              <a:t>30 </a:t>
            </a:r>
            <a:r>
              <a:rPr lang="en-US" b="0" i="0" dirty="0">
                <a:solidFill>
                  <a:srgbClr val="000000"/>
                </a:solidFill>
                <a:effectLst/>
                <a:latin typeface="system-ui"/>
              </a:rPr>
              <a:t>for we are members of his body. </a:t>
            </a:r>
            <a:r>
              <a:rPr lang="en-US" b="1" i="0" baseline="30000" dirty="0">
                <a:solidFill>
                  <a:srgbClr val="000000"/>
                </a:solidFill>
                <a:effectLst/>
                <a:latin typeface="system-ui"/>
              </a:rPr>
              <a:t>31 </a:t>
            </a:r>
            <a:r>
              <a:rPr lang="en-US" b="0" i="0" dirty="0">
                <a:solidFill>
                  <a:srgbClr val="000000"/>
                </a:solidFill>
                <a:effectLst/>
                <a:latin typeface="system-ui"/>
              </a:rPr>
              <a:t>“For this reason a man will leave his father and mother and be united to his wife, and the two will become one flesh.”</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32 </a:t>
            </a:r>
            <a:r>
              <a:rPr lang="en-US" b="0" i="0" dirty="0">
                <a:solidFill>
                  <a:srgbClr val="000000"/>
                </a:solidFill>
                <a:effectLst/>
                <a:latin typeface="system-ui"/>
              </a:rPr>
              <a:t>This is a profound mystery—but I am talking about Christ and the church. </a:t>
            </a:r>
            <a:r>
              <a:rPr lang="en-US" dirty="0">
                <a:solidFill>
                  <a:srgbClr val="000000"/>
                </a:solidFill>
                <a:latin typeface="system-ui"/>
              </a:rPr>
              <a:t>Ephesians 5:30-32</a:t>
            </a:r>
          </a:p>
          <a:p>
            <a:r>
              <a:rPr lang="en-US" dirty="0">
                <a:solidFill>
                  <a:srgbClr val="000000"/>
                </a:solidFill>
                <a:latin typeface="system-ui"/>
              </a:rPr>
              <a:t>Genesis 3</a:t>
            </a:r>
            <a:endParaRPr lang="en-US" dirty="0"/>
          </a:p>
        </p:txBody>
      </p:sp>
    </p:spTree>
    <p:extLst>
      <p:ext uri="{BB962C8B-B14F-4D97-AF65-F5344CB8AC3E}">
        <p14:creationId xmlns:p14="http://schemas.microsoft.com/office/powerpoint/2010/main" val="146023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2144-B32D-FF3E-76A4-F5ECE5BF0435}"/>
              </a:ext>
            </a:extLst>
          </p:cNvPr>
          <p:cNvSpPr>
            <a:spLocks noGrp="1"/>
          </p:cNvSpPr>
          <p:nvPr>
            <p:ph type="title"/>
          </p:nvPr>
        </p:nvSpPr>
        <p:spPr>
          <a:xfrm>
            <a:off x="1044516" y="1076635"/>
            <a:ext cx="3930256" cy="3495365"/>
          </a:xfrm>
        </p:spPr>
        <p:txBody>
          <a:bodyPr vert="horz" lIns="91440" tIns="45720" rIns="91440" bIns="45720" rtlCol="0" anchor="t">
            <a:normAutofit/>
          </a:bodyPr>
          <a:lstStyle/>
          <a:p>
            <a:r>
              <a:rPr lang="en-US" sz="4000" cap="all" dirty="0"/>
              <a:t>Values</a:t>
            </a:r>
            <a:br>
              <a:rPr lang="en-US" sz="4000" cap="all" dirty="0"/>
            </a:br>
            <a:r>
              <a:rPr lang="en-US" sz="4000" cap="all" dirty="0"/>
              <a:t>of </a:t>
            </a:r>
            <a:br>
              <a:rPr lang="en-US" sz="4000" cap="all" dirty="0"/>
            </a:br>
            <a:r>
              <a:rPr lang="en-US" sz="4000" cap="all" dirty="0"/>
              <a:t>Classes</a:t>
            </a:r>
          </a:p>
        </p:txBody>
      </p:sp>
      <p:cxnSp>
        <p:nvCxnSpPr>
          <p:cNvPr id="14" name="Straight Connector 13">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Table&#10;&#10;Description automatically generated">
            <a:extLst>
              <a:ext uri="{FF2B5EF4-FFF2-40B4-BE49-F238E27FC236}">
                <a16:creationId xmlns:a16="http://schemas.microsoft.com/office/drawing/2014/main" id="{96708255-6E19-0D42-C0E6-A50F297B08C7}"/>
              </a:ext>
            </a:extLst>
          </p:cNvPr>
          <p:cNvPicPr>
            <a:picLocks noChangeAspect="1"/>
          </p:cNvPicPr>
          <p:nvPr/>
        </p:nvPicPr>
        <p:blipFill>
          <a:blip r:embed="rId3"/>
          <a:stretch>
            <a:fillRect/>
          </a:stretch>
        </p:blipFill>
        <p:spPr>
          <a:xfrm>
            <a:off x="3583858" y="487793"/>
            <a:ext cx="8608142" cy="6498223"/>
          </a:xfrm>
          <a:prstGeom prst="rect">
            <a:avLst/>
          </a:prstGeom>
        </p:spPr>
      </p:pic>
    </p:spTree>
    <p:extLst>
      <p:ext uri="{BB962C8B-B14F-4D97-AF65-F5344CB8AC3E}">
        <p14:creationId xmlns:p14="http://schemas.microsoft.com/office/powerpoint/2010/main" val="337691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C2F0-79A8-E789-77D5-ABFC3B028105}"/>
              </a:ext>
            </a:extLst>
          </p:cNvPr>
          <p:cNvSpPr>
            <a:spLocks noGrp="1"/>
          </p:cNvSpPr>
          <p:nvPr>
            <p:ph type="title"/>
          </p:nvPr>
        </p:nvSpPr>
        <p:spPr>
          <a:xfrm>
            <a:off x="1088137" y="854271"/>
            <a:ext cx="9922764" cy="1294228"/>
          </a:xfrm>
        </p:spPr>
        <p:txBody>
          <a:bodyPr/>
          <a:lstStyle/>
          <a:p>
            <a:r>
              <a:rPr lang="en-US" dirty="0"/>
              <a:t>Values Continued</a:t>
            </a:r>
            <a:br>
              <a:rPr lang="en-US" dirty="0"/>
            </a:br>
            <a:r>
              <a:rPr lang="en-US" sz="2000" dirty="0"/>
              <a:t>The Least, The Last, The Lost – Poverty in the UK by </a:t>
            </a:r>
            <a:r>
              <a:rPr lang="en-US" sz="2000" dirty="0" err="1"/>
              <a:t>Mez</a:t>
            </a:r>
            <a:r>
              <a:rPr lang="en-US" sz="2000" dirty="0"/>
              <a:t> McConnell</a:t>
            </a:r>
            <a:endParaRPr lang="en-US" dirty="0"/>
          </a:p>
        </p:txBody>
      </p:sp>
      <p:sp>
        <p:nvSpPr>
          <p:cNvPr id="5" name="TextBox 4">
            <a:extLst>
              <a:ext uri="{FF2B5EF4-FFF2-40B4-BE49-F238E27FC236}">
                <a16:creationId xmlns:a16="http://schemas.microsoft.com/office/drawing/2014/main" id="{4769F719-8DD9-1D42-816D-6CCB849AA393}"/>
              </a:ext>
            </a:extLst>
          </p:cNvPr>
          <p:cNvSpPr txBox="1"/>
          <p:nvPr/>
        </p:nvSpPr>
        <p:spPr>
          <a:xfrm>
            <a:off x="486696" y="2344993"/>
            <a:ext cx="5609304" cy="3416320"/>
          </a:xfrm>
          <a:prstGeom prst="rect">
            <a:avLst/>
          </a:prstGeom>
          <a:noFill/>
        </p:spPr>
        <p:txBody>
          <a:bodyPr wrap="square" rtlCol="0">
            <a:spAutoFit/>
          </a:bodyPr>
          <a:lstStyle/>
          <a:p>
            <a:r>
              <a:rPr lang="en-US" b="1" dirty="0"/>
              <a:t>Housing Scheme </a:t>
            </a:r>
          </a:p>
          <a:p>
            <a:pPr marL="285750" indent="-285750">
              <a:buFontTx/>
              <a:buChar char="-"/>
            </a:pPr>
            <a:r>
              <a:rPr lang="en-US" dirty="0"/>
              <a:t>I know which churches have food banks, </a:t>
            </a:r>
            <a:r>
              <a:rPr lang="en-US" dirty="0" err="1"/>
              <a:t>etc</a:t>
            </a:r>
            <a:endParaRPr lang="en-US" dirty="0"/>
          </a:p>
          <a:p>
            <a:pPr marL="285750" indent="-285750">
              <a:buFontTx/>
              <a:buChar char="-"/>
            </a:pPr>
            <a:r>
              <a:rPr lang="en-US" dirty="0"/>
              <a:t>I don’t trust authority figures</a:t>
            </a:r>
          </a:p>
          <a:p>
            <a:pPr marL="285750" indent="-285750">
              <a:buFontTx/>
              <a:buChar char="-"/>
            </a:pPr>
            <a:r>
              <a:rPr lang="en-US" dirty="0"/>
              <a:t>I don’t have a bank account</a:t>
            </a:r>
          </a:p>
          <a:p>
            <a:pPr marL="285750" indent="-285750">
              <a:buFontTx/>
              <a:buChar char="-"/>
            </a:pPr>
            <a:r>
              <a:rPr lang="en-US" dirty="0"/>
              <a:t>I know how the benefits system works</a:t>
            </a:r>
          </a:p>
          <a:p>
            <a:pPr marL="285750" indent="-285750">
              <a:buFontTx/>
              <a:buChar char="-"/>
            </a:pPr>
            <a:r>
              <a:rPr lang="en-US" dirty="0"/>
              <a:t>I know how to move out of a house in 3 hours </a:t>
            </a:r>
          </a:p>
          <a:p>
            <a:pPr marL="285750" indent="-285750">
              <a:buFontTx/>
              <a:buChar char="-"/>
            </a:pPr>
            <a:r>
              <a:rPr lang="en-US" dirty="0"/>
              <a:t>I can talk to someone with the TV on full blast know how to survive without electricity or gas  </a:t>
            </a:r>
          </a:p>
          <a:p>
            <a:pPr marL="285750" indent="-285750">
              <a:buFontTx/>
              <a:buChar char="-"/>
            </a:pPr>
            <a:r>
              <a:rPr lang="en-US" dirty="0"/>
              <a:t>Money is used immediately</a:t>
            </a:r>
          </a:p>
          <a:p>
            <a:pPr marL="285750" indent="-285750">
              <a:buFontTx/>
              <a:buChar char="-"/>
            </a:pPr>
            <a:r>
              <a:rPr lang="en-US" dirty="0"/>
              <a:t>Decision made feelings based</a:t>
            </a:r>
          </a:p>
          <a:p>
            <a:pPr marL="285750" indent="-285750">
              <a:buFontTx/>
              <a:buChar char="-"/>
            </a:pPr>
            <a:r>
              <a:rPr lang="en-US" dirty="0"/>
              <a:t>Communication: direct, informal, story based</a:t>
            </a:r>
          </a:p>
          <a:p>
            <a:pPr marL="285750" indent="-285750">
              <a:buFontTx/>
              <a:buChar char="-"/>
            </a:pPr>
            <a:r>
              <a:rPr lang="en-US" dirty="0"/>
              <a:t>Hospitality: open door</a:t>
            </a:r>
          </a:p>
        </p:txBody>
      </p:sp>
      <p:sp>
        <p:nvSpPr>
          <p:cNvPr id="6" name="TextBox 5">
            <a:extLst>
              <a:ext uri="{FF2B5EF4-FFF2-40B4-BE49-F238E27FC236}">
                <a16:creationId xmlns:a16="http://schemas.microsoft.com/office/drawing/2014/main" id="{0F5BC210-878A-F3B8-2278-DF22625D466A}"/>
              </a:ext>
            </a:extLst>
          </p:cNvPr>
          <p:cNvSpPr txBox="1"/>
          <p:nvPr/>
        </p:nvSpPr>
        <p:spPr>
          <a:xfrm>
            <a:off x="6049519" y="2344993"/>
            <a:ext cx="5784611" cy="3416320"/>
          </a:xfrm>
          <a:prstGeom prst="rect">
            <a:avLst/>
          </a:prstGeom>
          <a:noFill/>
        </p:spPr>
        <p:txBody>
          <a:bodyPr wrap="square" rtlCol="0">
            <a:spAutoFit/>
          </a:bodyPr>
          <a:lstStyle/>
          <a:p>
            <a:r>
              <a:rPr lang="en-US" b="1" dirty="0"/>
              <a:t>Middle Class</a:t>
            </a:r>
          </a:p>
          <a:p>
            <a:pPr marL="285750" indent="-285750">
              <a:buFontTx/>
              <a:buChar char="-"/>
            </a:pPr>
            <a:r>
              <a:rPr lang="en-US" dirty="0"/>
              <a:t>I know how to get my children into a good school</a:t>
            </a:r>
          </a:p>
          <a:p>
            <a:pPr marL="285750" indent="-285750">
              <a:buFontTx/>
              <a:buChar char="-"/>
            </a:pPr>
            <a:r>
              <a:rPr lang="en-US" dirty="0"/>
              <a:t>I understand life insurance, savings and pensions </a:t>
            </a:r>
          </a:p>
          <a:p>
            <a:pPr marL="285750" indent="-285750">
              <a:buFontTx/>
              <a:buChar char="-"/>
            </a:pPr>
            <a:r>
              <a:rPr lang="en-US" dirty="0"/>
              <a:t>I discuss university options with my children </a:t>
            </a:r>
          </a:p>
          <a:p>
            <a:pPr marL="285750" indent="-285750">
              <a:buFontTx/>
              <a:buChar char="-"/>
            </a:pPr>
            <a:r>
              <a:rPr lang="en-US" dirty="0"/>
              <a:t>I have savings in my bank account </a:t>
            </a:r>
          </a:p>
          <a:p>
            <a:pPr marL="285750" indent="-285750">
              <a:buFontTx/>
              <a:buChar char="-"/>
            </a:pPr>
            <a:r>
              <a:rPr lang="en-US" dirty="0"/>
              <a:t>If someone visits, I turn off the TV </a:t>
            </a:r>
          </a:p>
          <a:p>
            <a:pPr marL="285750" indent="-285750">
              <a:buFontTx/>
              <a:buChar char="-"/>
            </a:pPr>
            <a:r>
              <a:rPr lang="en-US" dirty="0"/>
              <a:t>I encourage my children to do read / homework</a:t>
            </a:r>
          </a:p>
          <a:p>
            <a:pPr marL="285750" indent="-285750">
              <a:buFontTx/>
              <a:buChar char="-"/>
            </a:pPr>
            <a:r>
              <a:rPr lang="en-US" dirty="0"/>
              <a:t>I call police if there is a disturbance</a:t>
            </a:r>
          </a:p>
          <a:p>
            <a:pPr marL="285750" indent="-285750">
              <a:buFontTx/>
              <a:buChar char="-"/>
            </a:pPr>
            <a:r>
              <a:rPr lang="en-US" dirty="0"/>
              <a:t>Money is to be managed</a:t>
            </a:r>
          </a:p>
          <a:p>
            <a:pPr marL="285750" indent="-285750">
              <a:buFontTx/>
              <a:buChar char="-"/>
            </a:pPr>
            <a:r>
              <a:rPr lang="en-US" dirty="0"/>
              <a:t>Decisions consider long – term consequences </a:t>
            </a:r>
          </a:p>
          <a:p>
            <a:pPr marL="285750" indent="-285750">
              <a:buFontTx/>
              <a:buChar char="-"/>
            </a:pPr>
            <a:r>
              <a:rPr lang="en-US" dirty="0"/>
              <a:t>Communication: indirect, formal, ordered</a:t>
            </a:r>
          </a:p>
          <a:p>
            <a:pPr marL="285750" indent="-285750">
              <a:buFontTx/>
              <a:buChar char="-"/>
            </a:pPr>
            <a:r>
              <a:rPr lang="en-US" dirty="0"/>
              <a:t>Hospitality: strong boundaries </a:t>
            </a:r>
          </a:p>
        </p:txBody>
      </p:sp>
    </p:spTree>
    <p:extLst>
      <p:ext uri="{BB962C8B-B14F-4D97-AF65-F5344CB8AC3E}">
        <p14:creationId xmlns:p14="http://schemas.microsoft.com/office/powerpoint/2010/main" val="426089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30">
            <a:extLst>
              <a:ext uri="{FF2B5EF4-FFF2-40B4-BE49-F238E27FC236}">
                <a16:creationId xmlns:a16="http://schemas.microsoft.com/office/drawing/2014/main" id="{A12145F0-5149-412D-9A3F-1E3051B3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4A934-5A00-9684-D1BD-7CCA6002087E}"/>
              </a:ext>
            </a:extLst>
          </p:cNvPr>
          <p:cNvSpPr>
            <a:spLocks noGrp="1"/>
          </p:cNvSpPr>
          <p:nvPr>
            <p:ph type="title"/>
          </p:nvPr>
        </p:nvSpPr>
        <p:spPr>
          <a:xfrm>
            <a:off x="1090940" y="1097279"/>
            <a:ext cx="10529560" cy="1225587"/>
          </a:xfrm>
        </p:spPr>
        <p:txBody>
          <a:bodyPr>
            <a:normAutofit/>
          </a:bodyPr>
          <a:lstStyle/>
          <a:p>
            <a:r>
              <a:rPr lang="en-US" sz="4000"/>
              <a:t>Learned Hopelessness</a:t>
            </a:r>
          </a:p>
        </p:txBody>
      </p:sp>
      <p:cxnSp>
        <p:nvCxnSpPr>
          <p:cNvPr id="1042" name="Straight Connector 1032">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EAF0F0-4487-0D08-757D-5D9A758A33B1}"/>
              </a:ext>
            </a:extLst>
          </p:cNvPr>
          <p:cNvSpPr>
            <a:spLocks noGrp="1"/>
          </p:cNvSpPr>
          <p:nvPr>
            <p:ph idx="1"/>
          </p:nvPr>
        </p:nvSpPr>
        <p:spPr>
          <a:xfrm>
            <a:off x="1096684" y="1946788"/>
            <a:ext cx="6071032" cy="4339712"/>
          </a:xfrm>
        </p:spPr>
        <p:txBody>
          <a:bodyPr anchor="t">
            <a:normAutofit lnSpcReduction="10000"/>
          </a:bodyPr>
          <a:lstStyle/>
          <a:p>
            <a:pPr>
              <a:lnSpc>
                <a:spcPct val="120000"/>
              </a:lnSpc>
            </a:pPr>
            <a:r>
              <a:rPr lang="en-US" dirty="0"/>
              <a:t>For those experiencing generational poverty, they are also experiencing generational hopelessness</a:t>
            </a:r>
          </a:p>
          <a:p>
            <a:pPr lvl="1">
              <a:lnSpc>
                <a:spcPct val="120000"/>
              </a:lnSpc>
            </a:pPr>
            <a:r>
              <a:rPr lang="en-US" dirty="0"/>
              <a:t>No future planning, survival mode, this is all there is to life</a:t>
            </a:r>
          </a:p>
          <a:p>
            <a:pPr>
              <a:lnSpc>
                <a:spcPct val="120000"/>
              </a:lnSpc>
            </a:pPr>
            <a:r>
              <a:rPr lang="en-US" dirty="0"/>
              <a:t>We all need a cheerleader – did you have a mentor that helped you see more in yourself? </a:t>
            </a:r>
          </a:p>
          <a:p>
            <a:pPr lvl="1">
              <a:lnSpc>
                <a:spcPct val="120000"/>
              </a:lnSpc>
            </a:pPr>
            <a:r>
              <a:rPr lang="en-US" dirty="0"/>
              <a:t>For many of us, this is Jesus - where many people saw fishermen, </a:t>
            </a:r>
            <a:r>
              <a:rPr lang="en-US" dirty="0" err="1"/>
              <a:t>etc</a:t>
            </a:r>
            <a:r>
              <a:rPr lang="en-US" dirty="0"/>
              <a:t> he saw they future leaders of the Church</a:t>
            </a:r>
          </a:p>
          <a:p>
            <a:pPr lvl="1">
              <a:lnSpc>
                <a:spcPct val="120000"/>
              </a:lnSpc>
            </a:pPr>
            <a:r>
              <a:rPr lang="en-US" dirty="0"/>
              <a:t>Likewise, we need to look for what people have working for them, acknowledge and build on it </a:t>
            </a:r>
          </a:p>
          <a:p>
            <a:pPr>
              <a:lnSpc>
                <a:spcPct val="120000"/>
              </a:lnSpc>
            </a:pPr>
            <a:r>
              <a:rPr lang="en-US" dirty="0"/>
              <a:t>Maslow’s Hierarchy of Needs </a:t>
            </a:r>
          </a:p>
        </p:txBody>
      </p:sp>
      <p:pic>
        <p:nvPicPr>
          <p:cNvPr id="1026" name="Picture 2" descr="Diagram&#10;&#10;Description automatically generated">
            <a:extLst>
              <a:ext uri="{FF2B5EF4-FFF2-40B4-BE49-F238E27FC236}">
                <a16:creationId xmlns:a16="http://schemas.microsoft.com/office/drawing/2014/main" id="{657B14DF-2C10-4E87-B555-2C43566002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5201" y="2455816"/>
            <a:ext cx="4237630" cy="317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27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3C13-B6B7-CB85-ADBA-7A5DF89510FA}"/>
              </a:ext>
            </a:extLst>
          </p:cNvPr>
          <p:cNvSpPr>
            <a:spLocks noGrp="1"/>
          </p:cNvSpPr>
          <p:nvPr>
            <p:ph type="title"/>
          </p:nvPr>
        </p:nvSpPr>
        <p:spPr/>
        <p:txBody>
          <a:bodyPr/>
          <a:lstStyle/>
          <a:p>
            <a:r>
              <a:rPr lang="en-US" dirty="0"/>
              <a:t>What does Poverty look like locally?</a:t>
            </a:r>
          </a:p>
        </p:txBody>
      </p:sp>
      <p:sp>
        <p:nvSpPr>
          <p:cNvPr id="3" name="Content Placeholder 2">
            <a:extLst>
              <a:ext uri="{FF2B5EF4-FFF2-40B4-BE49-F238E27FC236}">
                <a16:creationId xmlns:a16="http://schemas.microsoft.com/office/drawing/2014/main" id="{1585FA0C-AA3C-B6E0-54E2-819CE56B5256}"/>
              </a:ext>
            </a:extLst>
          </p:cNvPr>
          <p:cNvSpPr>
            <a:spLocks noGrp="1"/>
          </p:cNvSpPr>
          <p:nvPr>
            <p:ph idx="1"/>
          </p:nvPr>
        </p:nvSpPr>
        <p:spPr/>
        <p:txBody>
          <a:bodyPr>
            <a:normAutofit lnSpcReduction="10000"/>
          </a:bodyPr>
          <a:lstStyle/>
          <a:p>
            <a:r>
              <a:rPr lang="en-US" dirty="0"/>
              <a:t>Poverty is diverse in Larimer County: transplants, generational, immigrants, refugees, all have different worldviews and barriers in poverty </a:t>
            </a:r>
          </a:p>
          <a:p>
            <a:r>
              <a:rPr lang="en-US" dirty="0"/>
              <a:t>Can even look different in Northern Colorado vs Denver or other regions of the United States</a:t>
            </a:r>
          </a:p>
          <a:p>
            <a:pPr>
              <a:buFontTx/>
              <a:buChar char="-"/>
            </a:pPr>
            <a:r>
              <a:rPr lang="en-US" dirty="0"/>
              <a:t>80% AMI for family of 4 - $85,000 </a:t>
            </a:r>
          </a:p>
          <a:p>
            <a:pPr>
              <a:buFontTx/>
              <a:buChar char="-"/>
            </a:pPr>
            <a:r>
              <a:rPr lang="en-US" dirty="0"/>
              <a:t>11% poverty rate in 2017 </a:t>
            </a:r>
          </a:p>
          <a:p>
            <a:pPr>
              <a:buFontTx/>
              <a:buChar char="-"/>
            </a:pPr>
            <a:r>
              <a:rPr lang="en-US" dirty="0"/>
              <a:t>Livable wage (2018), 2 adults &amp; 2 children: $17.84/</a:t>
            </a:r>
            <a:r>
              <a:rPr lang="en-US" dirty="0" err="1"/>
              <a:t>hr</a:t>
            </a:r>
            <a:r>
              <a:rPr lang="en-US" dirty="0"/>
              <a:t> </a:t>
            </a:r>
          </a:p>
          <a:p>
            <a:pPr>
              <a:buFontTx/>
              <a:buChar char="-"/>
            </a:pPr>
            <a:r>
              <a:rPr lang="en-US" dirty="0"/>
              <a:t>Repeated concerns: housing, gaining or keeping employment, “the cliff”, child-care costs, reliable transportation </a:t>
            </a:r>
          </a:p>
        </p:txBody>
      </p:sp>
    </p:spTree>
    <p:extLst>
      <p:ext uri="{BB962C8B-B14F-4D97-AF65-F5344CB8AC3E}">
        <p14:creationId xmlns:p14="http://schemas.microsoft.com/office/powerpoint/2010/main" val="323220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D85C-6831-9671-F465-3B0712853792}"/>
              </a:ext>
            </a:extLst>
          </p:cNvPr>
          <p:cNvSpPr>
            <a:spLocks noGrp="1"/>
          </p:cNvSpPr>
          <p:nvPr>
            <p:ph type="title"/>
          </p:nvPr>
        </p:nvSpPr>
        <p:spPr/>
        <p:txBody>
          <a:bodyPr/>
          <a:lstStyle/>
          <a:p>
            <a:r>
              <a:rPr lang="en-US" dirty="0" err="1"/>
              <a:t>Lifespring</a:t>
            </a:r>
            <a:r>
              <a:rPr lang="en-US" dirty="0"/>
              <a:t> Outreaches</a:t>
            </a:r>
          </a:p>
        </p:txBody>
      </p:sp>
      <p:sp>
        <p:nvSpPr>
          <p:cNvPr id="3" name="Content Placeholder 2">
            <a:extLst>
              <a:ext uri="{FF2B5EF4-FFF2-40B4-BE49-F238E27FC236}">
                <a16:creationId xmlns:a16="http://schemas.microsoft.com/office/drawing/2014/main" id="{632AE675-46BA-2CFC-9D45-1A03959CAB7F}"/>
              </a:ext>
            </a:extLst>
          </p:cNvPr>
          <p:cNvSpPr>
            <a:spLocks noGrp="1"/>
          </p:cNvSpPr>
          <p:nvPr>
            <p:ph idx="1"/>
          </p:nvPr>
        </p:nvSpPr>
        <p:spPr/>
        <p:txBody>
          <a:bodyPr/>
          <a:lstStyle/>
          <a:p>
            <a:r>
              <a:rPr lang="en-US" dirty="0"/>
              <a:t>Discussion</a:t>
            </a:r>
          </a:p>
          <a:p>
            <a:pPr lvl="1"/>
            <a:r>
              <a:rPr lang="en-US" dirty="0"/>
              <a:t>What have you observed through outreaches and mission events you’ve participated in with </a:t>
            </a:r>
            <a:r>
              <a:rPr lang="en-US" dirty="0" err="1"/>
              <a:t>Lifespring</a:t>
            </a:r>
            <a:r>
              <a:rPr lang="en-US" dirty="0"/>
              <a:t>?</a:t>
            </a:r>
          </a:p>
          <a:p>
            <a:pPr lvl="1"/>
            <a:endParaRPr lang="en-US" dirty="0"/>
          </a:p>
          <a:p>
            <a:pPr lvl="1"/>
            <a:r>
              <a:rPr lang="en-US" dirty="0"/>
              <a:t>What are cultural difference you’ve observed?</a:t>
            </a:r>
          </a:p>
          <a:p>
            <a:pPr marL="274320" lvl="1" indent="0">
              <a:buNone/>
            </a:pPr>
            <a:endParaRPr lang="en-US" dirty="0"/>
          </a:p>
        </p:txBody>
      </p:sp>
    </p:spTree>
    <p:extLst>
      <p:ext uri="{BB962C8B-B14F-4D97-AF65-F5344CB8AC3E}">
        <p14:creationId xmlns:p14="http://schemas.microsoft.com/office/powerpoint/2010/main" val="15254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8C38AB-00B3-4611-B51A-458666907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7B76F-803A-6583-3567-17D09C74AA28}"/>
              </a:ext>
            </a:extLst>
          </p:cNvPr>
          <p:cNvSpPr>
            <a:spLocks noGrp="1"/>
          </p:cNvSpPr>
          <p:nvPr>
            <p:ph type="title"/>
          </p:nvPr>
        </p:nvSpPr>
        <p:spPr>
          <a:xfrm>
            <a:off x="1092304" y="4504002"/>
            <a:ext cx="3784496" cy="1790886"/>
          </a:xfrm>
        </p:spPr>
        <p:txBody>
          <a:bodyPr anchor="t">
            <a:normAutofit/>
          </a:bodyPr>
          <a:lstStyle/>
          <a:p>
            <a:r>
              <a:rPr lang="en-US" sz="4000" dirty="0"/>
              <a:t>4 Weeks – Topics Covered </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723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FADB0D5-A7F8-D7AE-B483-39C57C9F1BBA}"/>
              </a:ext>
            </a:extLst>
          </p:cNvPr>
          <p:cNvGraphicFramePr>
            <a:graphicFrameLocks noGrp="1"/>
          </p:cNvGraphicFramePr>
          <p:nvPr>
            <p:ph idx="1"/>
            <p:extLst>
              <p:ext uri="{D42A27DB-BD31-4B8C-83A1-F6EECF244321}">
                <p14:modId xmlns:p14="http://schemas.microsoft.com/office/powerpoint/2010/main" val="3456085917"/>
              </p:ext>
            </p:extLst>
          </p:nvPr>
        </p:nvGraphicFramePr>
        <p:xfrm>
          <a:off x="5412658" y="1110343"/>
          <a:ext cx="6207841" cy="4604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87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1">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1CEF030C-A95A-41CA-87AC-9AEA3338C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9669AAE-CED6-46E3-B8B0-8813FF543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B7D8891-2D71-4550-969E-B38CDA0BBB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6791"/>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Chart&#10;&#10;Description automatically generated">
            <a:extLst>
              <a:ext uri="{FF2B5EF4-FFF2-40B4-BE49-F238E27FC236}">
                <a16:creationId xmlns:a16="http://schemas.microsoft.com/office/drawing/2014/main" id="{39D5C240-7EB6-53CB-29CA-658BF48B1F28}"/>
              </a:ext>
            </a:extLst>
          </p:cNvPr>
          <p:cNvPicPr>
            <a:picLocks noChangeAspect="1"/>
          </p:cNvPicPr>
          <p:nvPr/>
        </p:nvPicPr>
        <p:blipFill rotWithShape="1">
          <a:blip r:embed="rId3"/>
          <a:srcRect r="2" b="3103"/>
          <a:stretch/>
        </p:blipFill>
        <p:spPr>
          <a:xfrm>
            <a:off x="1181100" y="571500"/>
            <a:ext cx="9829800" cy="5715000"/>
          </a:xfrm>
          <a:prstGeom prst="rect">
            <a:avLst/>
          </a:prstGeom>
        </p:spPr>
      </p:pic>
    </p:spTree>
    <p:extLst>
      <p:ext uri="{BB962C8B-B14F-4D97-AF65-F5344CB8AC3E}">
        <p14:creationId xmlns:p14="http://schemas.microsoft.com/office/powerpoint/2010/main" val="344854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36BE-F581-2FFB-F91B-90249D49D86B}"/>
              </a:ext>
            </a:extLst>
          </p:cNvPr>
          <p:cNvSpPr>
            <a:spLocks noGrp="1"/>
          </p:cNvSpPr>
          <p:nvPr>
            <p:ph type="title"/>
          </p:nvPr>
        </p:nvSpPr>
        <p:spPr>
          <a:xfrm>
            <a:off x="1088136" y="937996"/>
            <a:ext cx="9922764" cy="723807"/>
          </a:xfrm>
        </p:spPr>
        <p:txBody>
          <a:bodyPr>
            <a:normAutofit/>
          </a:bodyPr>
          <a:lstStyle/>
          <a:p>
            <a:r>
              <a:rPr lang="en-US" sz="4000" dirty="0"/>
              <a:t>Generational Poverty &amp; Goal Setting</a:t>
            </a:r>
          </a:p>
        </p:txBody>
      </p:sp>
      <p:sp>
        <p:nvSpPr>
          <p:cNvPr id="3" name="Content Placeholder 2">
            <a:extLst>
              <a:ext uri="{FF2B5EF4-FFF2-40B4-BE49-F238E27FC236}">
                <a16:creationId xmlns:a16="http://schemas.microsoft.com/office/drawing/2014/main" id="{7D597609-6BF0-A5D1-6BDE-547A8674FCCE}"/>
              </a:ext>
            </a:extLst>
          </p:cNvPr>
          <p:cNvSpPr>
            <a:spLocks noGrp="1"/>
          </p:cNvSpPr>
          <p:nvPr>
            <p:ph idx="1"/>
          </p:nvPr>
        </p:nvSpPr>
        <p:spPr>
          <a:xfrm>
            <a:off x="1088136" y="1661803"/>
            <a:ext cx="9922764" cy="5048714"/>
          </a:xfrm>
        </p:spPr>
        <p:txBody>
          <a:bodyPr>
            <a:normAutofit/>
          </a:bodyPr>
          <a:lstStyle/>
          <a:p>
            <a:r>
              <a:rPr lang="en-US" sz="1900" dirty="0"/>
              <a:t>Goal: holistic flourishing and re-oriented to God </a:t>
            </a:r>
          </a:p>
          <a:p>
            <a:pPr lvl="1"/>
            <a:r>
              <a:rPr lang="en-US" sz="1900" dirty="0"/>
              <a:t>Body, mind, spirit</a:t>
            </a:r>
          </a:p>
          <a:p>
            <a:endParaRPr lang="en-US" sz="1900" dirty="0"/>
          </a:p>
          <a:p>
            <a:r>
              <a:rPr lang="en-US" sz="1900" dirty="0"/>
              <a:t>What then are values that are honoring of God and which ones aren’t?</a:t>
            </a:r>
          </a:p>
          <a:p>
            <a:endParaRPr lang="en-US" sz="1900" dirty="0"/>
          </a:p>
          <a:p>
            <a:r>
              <a:rPr lang="en-US" sz="1900" dirty="0"/>
              <a:t>Assess your assumptions – will it be harmful to let the other person work their order of goals? Could you instead ask questions to help them think critically about their decisions? </a:t>
            </a:r>
          </a:p>
          <a:p>
            <a:pPr lvl="1"/>
            <a:r>
              <a:rPr lang="en-US" sz="1900" dirty="0"/>
              <a:t> God values free will </a:t>
            </a:r>
          </a:p>
          <a:p>
            <a:endParaRPr lang="en-US" dirty="0"/>
          </a:p>
        </p:txBody>
      </p:sp>
    </p:spTree>
    <p:extLst>
      <p:ext uri="{BB962C8B-B14F-4D97-AF65-F5344CB8AC3E}">
        <p14:creationId xmlns:p14="http://schemas.microsoft.com/office/powerpoint/2010/main" val="164602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20B-0AE0-D2D1-9A94-A6E81D3DEFCF}"/>
              </a:ext>
            </a:extLst>
          </p:cNvPr>
          <p:cNvSpPr>
            <a:spLocks noGrp="1"/>
          </p:cNvSpPr>
          <p:nvPr>
            <p:ph type="title"/>
          </p:nvPr>
        </p:nvSpPr>
        <p:spPr/>
        <p:txBody>
          <a:bodyPr/>
          <a:lstStyle/>
          <a:p>
            <a:r>
              <a:rPr lang="en-US" dirty="0"/>
              <a:t>Poverty &amp; Goal Setting</a:t>
            </a:r>
          </a:p>
        </p:txBody>
      </p:sp>
      <p:sp>
        <p:nvSpPr>
          <p:cNvPr id="3" name="Content Placeholder 2">
            <a:extLst>
              <a:ext uri="{FF2B5EF4-FFF2-40B4-BE49-F238E27FC236}">
                <a16:creationId xmlns:a16="http://schemas.microsoft.com/office/drawing/2014/main" id="{D5B4F554-26A1-E336-6FDC-AFFA188BAC51}"/>
              </a:ext>
            </a:extLst>
          </p:cNvPr>
          <p:cNvSpPr>
            <a:spLocks noGrp="1"/>
          </p:cNvSpPr>
          <p:nvPr>
            <p:ph idx="1"/>
          </p:nvPr>
        </p:nvSpPr>
        <p:spPr/>
        <p:txBody>
          <a:bodyPr>
            <a:normAutofit fontScale="92500" lnSpcReduction="10000"/>
          </a:bodyPr>
          <a:lstStyle/>
          <a:p>
            <a:r>
              <a:rPr lang="en-US" sz="1900" dirty="0"/>
              <a:t>Think back to stages of change, when we are working with people experiencing financial poverty, we first must work with them to identify what needs to be changed in their life </a:t>
            </a:r>
          </a:p>
          <a:p>
            <a:pPr lvl="1"/>
            <a:r>
              <a:rPr lang="en-US" sz="1900" dirty="0"/>
              <a:t>Ask questions, help highlight patterns, get feedback and learn more about their motivations &amp; values, ask questions about what their goals are</a:t>
            </a:r>
          </a:p>
          <a:p>
            <a:pPr>
              <a:buFontTx/>
              <a:buChar char="-"/>
            </a:pPr>
            <a:r>
              <a:rPr lang="en-US" sz="1900" dirty="0"/>
              <a:t>Once changes needed have been identified, pick appropriate interventions </a:t>
            </a:r>
          </a:p>
          <a:p>
            <a:pPr lvl="1">
              <a:buFontTx/>
              <a:buChar char="-"/>
            </a:pPr>
            <a:r>
              <a:rPr lang="en-US" sz="1900" dirty="0"/>
              <a:t>Basic budgeting vs Financial Peace, healing family ties, getting an affordable degree, joining one community or church group, lending social capital </a:t>
            </a:r>
          </a:p>
          <a:p>
            <a:pPr lvl="1">
              <a:buFontTx/>
              <a:buChar char="-"/>
            </a:pPr>
            <a:r>
              <a:rPr lang="en-US" sz="1900" dirty="0"/>
              <a:t>Identify what other supports are needed to on their journey: rental assistance, filling out applications, interview practice, help paying for a class, counseling, government benefits </a:t>
            </a:r>
          </a:p>
          <a:p>
            <a:endParaRPr lang="en-US" dirty="0"/>
          </a:p>
        </p:txBody>
      </p:sp>
    </p:spTree>
    <p:extLst>
      <p:ext uri="{BB962C8B-B14F-4D97-AF65-F5344CB8AC3E}">
        <p14:creationId xmlns:p14="http://schemas.microsoft.com/office/powerpoint/2010/main" val="295866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5F96-C991-09B4-42FE-16BCD747B9C0}"/>
              </a:ext>
            </a:extLst>
          </p:cNvPr>
          <p:cNvSpPr>
            <a:spLocks noGrp="1"/>
          </p:cNvSpPr>
          <p:nvPr>
            <p:ph type="title"/>
          </p:nvPr>
        </p:nvSpPr>
        <p:spPr/>
        <p:txBody>
          <a:bodyPr/>
          <a:lstStyle/>
          <a:p>
            <a:r>
              <a:rPr lang="en-US" dirty="0"/>
              <a:t>Goal Setting Activity</a:t>
            </a:r>
          </a:p>
        </p:txBody>
      </p:sp>
      <p:sp>
        <p:nvSpPr>
          <p:cNvPr id="3" name="Content Placeholder 2">
            <a:extLst>
              <a:ext uri="{FF2B5EF4-FFF2-40B4-BE49-F238E27FC236}">
                <a16:creationId xmlns:a16="http://schemas.microsoft.com/office/drawing/2014/main" id="{54D19321-5AC4-D814-8BC5-817A8815E7C2}"/>
              </a:ext>
            </a:extLst>
          </p:cNvPr>
          <p:cNvSpPr>
            <a:spLocks noGrp="1"/>
          </p:cNvSpPr>
          <p:nvPr>
            <p:ph idx="1"/>
          </p:nvPr>
        </p:nvSpPr>
        <p:spPr/>
        <p:txBody>
          <a:bodyPr/>
          <a:lstStyle/>
          <a:p>
            <a:r>
              <a:rPr lang="en-US" dirty="0"/>
              <a:t>Think of a New Years goal or any goal you’ve had or thought about setting</a:t>
            </a:r>
          </a:p>
          <a:p>
            <a:r>
              <a:rPr lang="en-US" dirty="0"/>
              <a:t>Mock interview </a:t>
            </a:r>
          </a:p>
          <a:p>
            <a:pPr lvl="1"/>
            <a:r>
              <a:rPr lang="en-US" dirty="0"/>
              <a:t>Ask questions to uncover the goal</a:t>
            </a:r>
          </a:p>
          <a:p>
            <a:pPr lvl="1"/>
            <a:r>
              <a:rPr lang="en-US" dirty="0"/>
              <a:t>Ask questions about what their motivation is behind this goal</a:t>
            </a:r>
          </a:p>
          <a:p>
            <a:pPr lvl="1"/>
            <a:r>
              <a:rPr lang="en-US" dirty="0"/>
              <a:t>Talk through attainable steps to achieve this goal</a:t>
            </a:r>
          </a:p>
          <a:p>
            <a:pPr lvl="1"/>
            <a:endParaRPr lang="en-US" dirty="0"/>
          </a:p>
          <a:p>
            <a:pPr lvl="1"/>
            <a:endParaRPr lang="en-US" dirty="0"/>
          </a:p>
        </p:txBody>
      </p:sp>
    </p:spTree>
    <p:extLst>
      <p:ext uri="{BB962C8B-B14F-4D97-AF65-F5344CB8AC3E}">
        <p14:creationId xmlns:p14="http://schemas.microsoft.com/office/powerpoint/2010/main" val="319068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Green patterned leaves">
            <a:extLst>
              <a:ext uri="{FF2B5EF4-FFF2-40B4-BE49-F238E27FC236}">
                <a16:creationId xmlns:a16="http://schemas.microsoft.com/office/drawing/2014/main" id="{A1242447-8CDA-3E44-60F8-2BC3A7EF4991}"/>
              </a:ext>
            </a:extLst>
          </p:cNvPr>
          <p:cNvPicPr>
            <a:picLocks noChangeAspect="1"/>
          </p:cNvPicPr>
          <p:nvPr/>
        </p:nvPicPr>
        <p:blipFill rotWithShape="1">
          <a:blip r:embed="rId3">
            <a:alphaModFix/>
          </a:blip>
          <a:srcRect t="7865" b="7865"/>
          <a:stretch/>
        </p:blipFill>
        <p:spPr>
          <a:xfrm>
            <a:off x="1" y="1"/>
            <a:ext cx="12192000" cy="6858000"/>
          </a:xfrm>
          <a:prstGeom prst="rect">
            <a:avLst/>
          </a:prstGeom>
        </p:spPr>
      </p:pic>
      <p:sp>
        <p:nvSpPr>
          <p:cNvPr id="2" name="Title 1">
            <a:extLst>
              <a:ext uri="{FF2B5EF4-FFF2-40B4-BE49-F238E27FC236}">
                <a16:creationId xmlns:a16="http://schemas.microsoft.com/office/drawing/2014/main" id="{6D3B9689-CA1E-4A4C-152E-EA6C6E73F9B1}"/>
              </a:ext>
            </a:extLst>
          </p:cNvPr>
          <p:cNvSpPr>
            <a:spLocks noGrp="1"/>
          </p:cNvSpPr>
          <p:nvPr>
            <p:ph type="ctrTitle"/>
          </p:nvPr>
        </p:nvSpPr>
        <p:spPr>
          <a:xfrm>
            <a:off x="79512" y="66262"/>
            <a:ext cx="12013097" cy="4974636"/>
          </a:xfrm>
        </p:spPr>
        <p:txBody>
          <a:bodyPr anchor="t">
            <a:normAutofit/>
          </a:bodyPr>
          <a:lstStyle/>
          <a:p>
            <a:r>
              <a:rPr lang="en-US" sz="11500">
                <a:solidFill>
                  <a:srgbClr val="FFFFFF"/>
                </a:solidFill>
              </a:rPr>
              <a:t>Lifespring Church</a:t>
            </a:r>
          </a:p>
        </p:txBody>
      </p:sp>
      <p:sp>
        <p:nvSpPr>
          <p:cNvPr id="3" name="Subtitle 2">
            <a:extLst>
              <a:ext uri="{FF2B5EF4-FFF2-40B4-BE49-F238E27FC236}">
                <a16:creationId xmlns:a16="http://schemas.microsoft.com/office/drawing/2014/main" id="{FC2F39A1-FE46-7ED9-280E-B0B6B5E01E3A}"/>
              </a:ext>
            </a:extLst>
          </p:cNvPr>
          <p:cNvSpPr>
            <a:spLocks noGrp="1"/>
          </p:cNvSpPr>
          <p:nvPr>
            <p:ph type="subTitle" idx="1"/>
          </p:nvPr>
        </p:nvSpPr>
        <p:spPr>
          <a:xfrm>
            <a:off x="1181100" y="5003687"/>
            <a:ext cx="9929231" cy="892068"/>
          </a:xfrm>
        </p:spPr>
        <p:txBody>
          <a:bodyPr anchor="b">
            <a:noAutofit/>
          </a:bodyPr>
          <a:lstStyle/>
          <a:p>
            <a:pPr algn="r">
              <a:lnSpc>
                <a:spcPct val="110000"/>
              </a:lnSpc>
            </a:pPr>
            <a:r>
              <a:rPr lang="en-US" sz="3200" b="1" dirty="0">
                <a:solidFill>
                  <a:srgbClr val="FFFFFF"/>
                </a:solidFill>
              </a:rPr>
              <a:t>Week 3: Key Scripture on Poverty</a:t>
            </a:r>
          </a:p>
        </p:txBody>
      </p:sp>
    </p:spTree>
    <p:extLst>
      <p:ext uri="{BB962C8B-B14F-4D97-AF65-F5344CB8AC3E}">
        <p14:creationId xmlns:p14="http://schemas.microsoft.com/office/powerpoint/2010/main" val="45539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5A8C38AB-00B3-4611-B51A-458666907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4E484-1545-1090-485F-F6A3F2046DE8}"/>
              </a:ext>
            </a:extLst>
          </p:cNvPr>
          <p:cNvSpPr>
            <a:spLocks noGrp="1"/>
          </p:cNvSpPr>
          <p:nvPr>
            <p:ph type="title"/>
          </p:nvPr>
        </p:nvSpPr>
        <p:spPr>
          <a:xfrm>
            <a:off x="986796" y="3914732"/>
            <a:ext cx="3784496" cy="1790886"/>
          </a:xfrm>
        </p:spPr>
        <p:txBody>
          <a:bodyPr anchor="t">
            <a:normAutofit fontScale="90000"/>
          </a:bodyPr>
          <a:lstStyle/>
          <a:p>
            <a:br>
              <a:rPr lang="en-US" sz="4000" dirty="0"/>
            </a:br>
            <a:r>
              <a:rPr lang="en-US" sz="4000" dirty="0"/>
              <a:t>Poverty Definition</a:t>
            </a:r>
            <a:br>
              <a:rPr lang="en-US" sz="4000" dirty="0"/>
            </a:br>
            <a:r>
              <a:rPr lang="en-US" sz="4000" dirty="0"/>
              <a:t>in Scripture</a:t>
            </a:r>
          </a:p>
        </p:txBody>
      </p:sp>
      <p:cxnSp>
        <p:nvCxnSpPr>
          <p:cNvPr id="20"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723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B468AAA2-E3F4-6060-16EB-175C571D4DC2}"/>
              </a:ext>
            </a:extLst>
          </p:cNvPr>
          <p:cNvGraphicFramePr>
            <a:graphicFrameLocks noGrp="1"/>
          </p:cNvGraphicFramePr>
          <p:nvPr>
            <p:ph idx="1"/>
            <p:extLst>
              <p:ext uri="{D42A27DB-BD31-4B8C-83A1-F6EECF244321}">
                <p14:modId xmlns:p14="http://schemas.microsoft.com/office/powerpoint/2010/main" val="3995148176"/>
              </p:ext>
            </p:extLst>
          </p:nvPr>
        </p:nvGraphicFramePr>
        <p:xfrm>
          <a:off x="4161692" y="1110343"/>
          <a:ext cx="7458807" cy="4604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33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7FC04-695A-1940-C193-A73A44485336}"/>
              </a:ext>
            </a:extLst>
          </p:cNvPr>
          <p:cNvSpPr>
            <a:spLocks noGrp="1"/>
          </p:cNvSpPr>
          <p:nvPr>
            <p:ph type="title"/>
          </p:nvPr>
        </p:nvSpPr>
        <p:spPr>
          <a:xfrm>
            <a:off x="1088136" y="1090244"/>
            <a:ext cx="3763693" cy="2338756"/>
          </a:xfrm>
        </p:spPr>
        <p:txBody>
          <a:bodyPr anchor="t">
            <a:normAutofit/>
          </a:bodyPr>
          <a:lstStyle/>
          <a:p>
            <a:r>
              <a:rPr lang="en-US" sz="4000" dirty="0"/>
              <a:t>Poverty Definitions </a:t>
            </a:r>
            <a:br>
              <a:rPr lang="en-US" sz="4000" dirty="0"/>
            </a:br>
            <a:r>
              <a:rPr lang="en-US" sz="4000" dirty="0"/>
              <a:t>in Scripture</a:t>
            </a:r>
            <a:br>
              <a:rPr lang="en-US" sz="4000" dirty="0"/>
            </a:br>
            <a:endParaRPr lang="en-US" sz="4000" dirty="0"/>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9B56264-0829-619B-9329-A0CDC9DA00EE}"/>
              </a:ext>
            </a:extLst>
          </p:cNvPr>
          <p:cNvGraphicFramePr>
            <a:graphicFrameLocks noGrp="1"/>
          </p:cNvGraphicFramePr>
          <p:nvPr>
            <p:ph idx="1"/>
            <p:extLst>
              <p:ext uri="{D42A27DB-BD31-4B8C-83A1-F6EECF244321}">
                <p14:modId xmlns:p14="http://schemas.microsoft.com/office/powerpoint/2010/main" val="3083705201"/>
              </p:ext>
            </p:extLst>
          </p:nvPr>
        </p:nvGraphicFramePr>
        <p:xfrm>
          <a:off x="4536141" y="1006573"/>
          <a:ext cx="7028330" cy="480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75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738A-280C-8AFE-EF96-CAF405356A34}"/>
              </a:ext>
            </a:extLst>
          </p:cNvPr>
          <p:cNvSpPr>
            <a:spLocks noGrp="1"/>
          </p:cNvSpPr>
          <p:nvPr>
            <p:ph type="title"/>
          </p:nvPr>
        </p:nvSpPr>
        <p:spPr>
          <a:xfrm>
            <a:off x="1134618" y="849958"/>
            <a:ext cx="9922764" cy="1294228"/>
          </a:xfrm>
        </p:spPr>
        <p:txBody>
          <a:bodyPr/>
          <a:lstStyle/>
          <a:p>
            <a:r>
              <a:rPr lang="en-US" dirty="0"/>
              <a:t>Key Principles</a:t>
            </a:r>
          </a:p>
        </p:txBody>
      </p:sp>
      <p:sp>
        <p:nvSpPr>
          <p:cNvPr id="3" name="Content Placeholder 2">
            <a:extLst>
              <a:ext uri="{FF2B5EF4-FFF2-40B4-BE49-F238E27FC236}">
                <a16:creationId xmlns:a16="http://schemas.microsoft.com/office/drawing/2014/main" id="{1C453560-4B60-4C0A-7275-03AE1BEC197E}"/>
              </a:ext>
            </a:extLst>
          </p:cNvPr>
          <p:cNvSpPr>
            <a:spLocks noGrp="1"/>
          </p:cNvSpPr>
          <p:nvPr>
            <p:ph idx="1"/>
          </p:nvPr>
        </p:nvSpPr>
        <p:spPr>
          <a:xfrm>
            <a:off x="1088136" y="1882588"/>
            <a:ext cx="9922764" cy="4975412"/>
          </a:xfrm>
        </p:spPr>
        <p:txBody>
          <a:bodyPr>
            <a:normAutofit fontScale="62500" lnSpcReduction="20000"/>
          </a:bodyPr>
          <a:lstStyle/>
          <a:p>
            <a:r>
              <a:rPr lang="en-US" sz="5100" dirty="0"/>
              <a:t>Moral Proximity / Concentric Circles of Care</a:t>
            </a:r>
          </a:p>
          <a:p>
            <a:r>
              <a:rPr lang="en-US" sz="5100" dirty="0"/>
              <a:t>Gleaning</a:t>
            </a:r>
          </a:p>
          <a:p>
            <a:pPr marL="0" indent="0">
              <a:buNone/>
            </a:pPr>
            <a:r>
              <a:rPr lang="en-US" sz="5100" dirty="0"/>
              <a:t>- Voluntary Principle</a:t>
            </a:r>
          </a:p>
          <a:p>
            <a:r>
              <a:rPr lang="en-US" sz="5100" dirty="0"/>
              <a:t>Partiality</a:t>
            </a:r>
          </a:p>
          <a:p>
            <a:r>
              <a:rPr lang="en-US" sz="5100" dirty="0"/>
              <a:t>Lending &amp; Interest</a:t>
            </a:r>
          </a:p>
          <a:p>
            <a:r>
              <a:rPr lang="en-US" sz="5100" dirty="0"/>
              <a:t>Relational Discipleship</a:t>
            </a:r>
          </a:p>
          <a:p>
            <a:r>
              <a:rPr lang="en-US" sz="5100" dirty="0"/>
              <a:t>Scripture in Care</a:t>
            </a:r>
          </a:p>
          <a:p>
            <a:pPr marL="0" indent="0">
              <a:buNone/>
            </a:pPr>
            <a:endParaRPr lang="en-US" dirty="0"/>
          </a:p>
        </p:txBody>
      </p:sp>
    </p:spTree>
    <p:extLst>
      <p:ext uri="{BB962C8B-B14F-4D97-AF65-F5344CB8AC3E}">
        <p14:creationId xmlns:p14="http://schemas.microsoft.com/office/powerpoint/2010/main" val="266758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1116-75CB-F4B6-DF4B-4A855E938CA9}"/>
              </a:ext>
            </a:extLst>
          </p:cNvPr>
          <p:cNvSpPr>
            <a:spLocks noGrp="1"/>
          </p:cNvSpPr>
          <p:nvPr>
            <p:ph type="title"/>
          </p:nvPr>
        </p:nvSpPr>
        <p:spPr>
          <a:xfrm>
            <a:off x="1088136" y="992960"/>
            <a:ext cx="9922764" cy="1294228"/>
          </a:xfrm>
        </p:spPr>
        <p:txBody>
          <a:bodyPr/>
          <a:lstStyle/>
          <a:p>
            <a:r>
              <a:rPr lang="en-US" dirty="0"/>
              <a:t>Moral Proximity</a:t>
            </a:r>
            <a:br>
              <a:rPr lang="en-US" dirty="0"/>
            </a:br>
            <a:r>
              <a:rPr lang="en-US" sz="2800" dirty="0"/>
              <a:t>concentric circles of care</a:t>
            </a:r>
            <a:endParaRPr lang="en-US" dirty="0"/>
          </a:p>
        </p:txBody>
      </p:sp>
      <p:sp>
        <p:nvSpPr>
          <p:cNvPr id="3" name="Content Placeholder 2">
            <a:extLst>
              <a:ext uri="{FF2B5EF4-FFF2-40B4-BE49-F238E27FC236}">
                <a16:creationId xmlns:a16="http://schemas.microsoft.com/office/drawing/2014/main" id="{C39151F9-5DB9-20E8-F1F1-90456CBAEE01}"/>
              </a:ext>
            </a:extLst>
          </p:cNvPr>
          <p:cNvSpPr>
            <a:spLocks noGrp="1"/>
          </p:cNvSpPr>
          <p:nvPr>
            <p:ph idx="1"/>
          </p:nvPr>
        </p:nvSpPr>
        <p:spPr>
          <a:xfrm>
            <a:off x="1088136" y="2189870"/>
            <a:ext cx="5207156" cy="4157142"/>
          </a:xfrm>
        </p:spPr>
        <p:txBody>
          <a:bodyPr>
            <a:normAutofit lnSpcReduction="10000"/>
          </a:bodyPr>
          <a:lstStyle/>
          <a:p>
            <a:pPr marL="0" indent="0">
              <a:buNone/>
            </a:pPr>
            <a:r>
              <a:rPr lang="en-US" sz="2000" dirty="0"/>
              <a:t>1. take care of family </a:t>
            </a:r>
          </a:p>
          <a:p>
            <a:pPr marL="0" indent="0">
              <a:buNone/>
            </a:pPr>
            <a:r>
              <a:rPr lang="en-US" sz="2000" dirty="0"/>
              <a:t>2. take care of fellow believers </a:t>
            </a:r>
          </a:p>
          <a:p>
            <a:pPr marL="0" indent="0">
              <a:buNone/>
            </a:pPr>
            <a:r>
              <a:rPr lang="en-US" sz="2000" dirty="0"/>
              <a:t>3. take care of community</a:t>
            </a:r>
          </a:p>
          <a:p>
            <a:pPr lvl="1"/>
            <a:r>
              <a:rPr lang="en-US" sz="2000" dirty="0"/>
              <a:t>Gal 6:9-10, </a:t>
            </a:r>
            <a:r>
              <a:rPr lang="en-US" sz="2000" dirty="0">
                <a:effectLst/>
                <a:ea typeface="Calibri" panose="020F0502020204030204" pitchFamily="34" charset="0"/>
                <a:cs typeface="Times New Roman" panose="02020603050405020304" pitchFamily="18" charset="0"/>
              </a:rPr>
              <a:t>1 Timothy 5, Acts 6:1-7, 2 Corinthians 8:1-9</a:t>
            </a:r>
            <a:endParaRPr lang="en-US" sz="2000" dirty="0"/>
          </a:p>
          <a:p>
            <a:r>
              <a:rPr lang="en-US" sz="2000" dirty="0"/>
              <a:t>Can be in terms of geography, but is primarily outlined in terms of closeness of relationship</a:t>
            </a:r>
          </a:p>
          <a:p>
            <a:pPr lvl="1"/>
            <a:r>
              <a:rPr lang="en-US" sz="2000" dirty="0"/>
              <a:t>1 Timothy 5:8, 1 John 3:17 </a:t>
            </a:r>
          </a:p>
          <a:p>
            <a:endParaRPr lang="en-US" dirty="0"/>
          </a:p>
        </p:txBody>
      </p:sp>
      <p:pic>
        <p:nvPicPr>
          <p:cNvPr id="5" name="Picture 4" descr="Icon&#10;&#10;Description automatically generated">
            <a:extLst>
              <a:ext uri="{FF2B5EF4-FFF2-40B4-BE49-F238E27FC236}">
                <a16:creationId xmlns:a16="http://schemas.microsoft.com/office/drawing/2014/main" id="{8CB5FFE0-A956-CF34-4264-303B66A03000}"/>
              </a:ext>
            </a:extLst>
          </p:cNvPr>
          <p:cNvPicPr>
            <a:picLocks noChangeAspect="1"/>
          </p:cNvPicPr>
          <p:nvPr/>
        </p:nvPicPr>
        <p:blipFill>
          <a:blip r:embed="rId3"/>
          <a:stretch>
            <a:fillRect/>
          </a:stretch>
        </p:blipFill>
        <p:spPr>
          <a:xfrm>
            <a:off x="6792462" y="1208942"/>
            <a:ext cx="4440115" cy="4440115"/>
          </a:xfrm>
          <a:prstGeom prst="rect">
            <a:avLst/>
          </a:prstGeom>
        </p:spPr>
      </p:pic>
    </p:spTree>
    <p:extLst>
      <p:ext uri="{BB962C8B-B14F-4D97-AF65-F5344CB8AC3E}">
        <p14:creationId xmlns:p14="http://schemas.microsoft.com/office/powerpoint/2010/main" val="409693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C618-598C-393D-4023-848D8B015A99}"/>
              </a:ext>
            </a:extLst>
          </p:cNvPr>
          <p:cNvSpPr>
            <a:spLocks noGrp="1"/>
          </p:cNvSpPr>
          <p:nvPr>
            <p:ph type="title"/>
          </p:nvPr>
        </p:nvSpPr>
        <p:spPr>
          <a:xfrm>
            <a:off x="1134618" y="926122"/>
            <a:ext cx="9922764" cy="1294228"/>
          </a:xfrm>
        </p:spPr>
        <p:txBody>
          <a:bodyPr/>
          <a:lstStyle/>
          <a:p>
            <a:r>
              <a:rPr lang="en-US" dirty="0"/>
              <a:t>Gleaning</a:t>
            </a:r>
          </a:p>
        </p:txBody>
      </p:sp>
      <p:sp>
        <p:nvSpPr>
          <p:cNvPr id="3" name="Content Placeholder 2">
            <a:extLst>
              <a:ext uri="{FF2B5EF4-FFF2-40B4-BE49-F238E27FC236}">
                <a16:creationId xmlns:a16="http://schemas.microsoft.com/office/drawing/2014/main" id="{820057A6-0C5E-62CE-3E7A-E5D8DC30E610}"/>
              </a:ext>
            </a:extLst>
          </p:cNvPr>
          <p:cNvSpPr>
            <a:spLocks noGrp="1"/>
          </p:cNvSpPr>
          <p:nvPr>
            <p:ph idx="1"/>
          </p:nvPr>
        </p:nvSpPr>
        <p:spPr>
          <a:xfrm>
            <a:off x="1134618" y="1770183"/>
            <a:ext cx="10089194" cy="4899557"/>
          </a:xfrm>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The principle that God asks farmers to leave food at the edges of their fields for the poor or foreigner to come gather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Deuteronomy 24:19-22, Leviticus 19:9-10.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cs typeface="Times New Roman" panose="02020603050405020304" pitchFamily="18" charset="0"/>
              </a:rPr>
              <a:t>Corporate command requiring sacrifice and work for both the giver / receiver </a:t>
            </a:r>
          </a:p>
          <a:p>
            <a:pPr lvl="1"/>
            <a:r>
              <a:rPr lang="en-US" sz="2000" dirty="0">
                <a:latin typeface="Calibri" panose="020F0502020204030204" pitchFamily="34" charset="0"/>
                <a:cs typeface="Times New Roman" panose="02020603050405020304" pitchFamily="18" charset="0"/>
              </a:rPr>
              <a:t>Ruth, example of gleaning </a:t>
            </a:r>
          </a:p>
          <a:p>
            <a:pPr lvl="1"/>
            <a:endParaRPr lang="en-US" sz="2000" dirty="0">
              <a:latin typeface="Calibri" panose="020F0502020204030204" pitchFamily="34" charset="0"/>
              <a:cs typeface="Times New Roman" panose="02020603050405020304" pitchFamily="18" charset="0"/>
            </a:endParaRPr>
          </a:p>
          <a:p>
            <a:r>
              <a:rPr lang="en-US" sz="2000" dirty="0">
                <a:latin typeface="Calibri" panose="020F0502020204030204" pitchFamily="34" charset="0"/>
                <a:cs typeface="Times New Roman" panose="02020603050405020304" pitchFamily="18" charset="0"/>
              </a:rPr>
              <a:t>Empowerment Models</a:t>
            </a:r>
          </a:p>
          <a:p>
            <a:pPr lvl="1"/>
            <a:r>
              <a:rPr lang="en-US" sz="2000" dirty="0">
                <a:latin typeface="Calibri" panose="020F0502020204030204" pitchFamily="34" charset="0"/>
                <a:cs typeface="Times New Roman" panose="02020603050405020304" pitchFamily="18" charset="0"/>
              </a:rPr>
              <a:t>Seeking investment to allow participation in solutions and creativity to use God-given gifts and skills </a:t>
            </a:r>
          </a:p>
          <a:p>
            <a:pPr lvl="1"/>
            <a:r>
              <a:rPr lang="en-US" sz="2000" dirty="0">
                <a:latin typeface="Calibri" panose="020F0502020204030204" pitchFamily="34" charset="0"/>
                <a:cs typeface="Times New Roman" panose="02020603050405020304" pitchFamily="18" charset="0"/>
              </a:rPr>
              <a:t>A model used after crisis has been resolved (relief, recovery, development)</a:t>
            </a:r>
            <a:endParaRPr lang="en-US" sz="2000" dirty="0"/>
          </a:p>
        </p:txBody>
      </p:sp>
    </p:spTree>
    <p:extLst>
      <p:ext uri="{BB962C8B-B14F-4D97-AF65-F5344CB8AC3E}">
        <p14:creationId xmlns:p14="http://schemas.microsoft.com/office/powerpoint/2010/main" val="19768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Green patterned leaves">
            <a:extLst>
              <a:ext uri="{FF2B5EF4-FFF2-40B4-BE49-F238E27FC236}">
                <a16:creationId xmlns:a16="http://schemas.microsoft.com/office/drawing/2014/main" id="{A1242447-8CDA-3E44-60F8-2BC3A7EF4991}"/>
              </a:ext>
            </a:extLst>
          </p:cNvPr>
          <p:cNvPicPr>
            <a:picLocks noChangeAspect="1"/>
          </p:cNvPicPr>
          <p:nvPr/>
        </p:nvPicPr>
        <p:blipFill rotWithShape="1">
          <a:blip r:embed="rId3">
            <a:alphaModFix/>
          </a:blip>
          <a:srcRect t="7865" b="7865"/>
          <a:stretch/>
        </p:blipFill>
        <p:spPr>
          <a:xfrm>
            <a:off x="1" y="1"/>
            <a:ext cx="12192000" cy="6858000"/>
          </a:xfrm>
          <a:prstGeom prst="rect">
            <a:avLst/>
          </a:prstGeom>
        </p:spPr>
      </p:pic>
      <p:sp>
        <p:nvSpPr>
          <p:cNvPr id="2" name="Title 1">
            <a:extLst>
              <a:ext uri="{FF2B5EF4-FFF2-40B4-BE49-F238E27FC236}">
                <a16:creationId xmlns:a16="http://schemas.microsoft.com/office/drawing/2014/main" id="{6D3B9689-CA1E-4A4C-152E-EA6C6E73F9B1}"/>
              </a:ext>
            </a:extLst>
          </p:cNvPr>
          <p:cNvSpPr>
            <a:spLocks noGrp="1"/>
          </p:cNvSpPr>
          <p:nvPr>
            <p:ph type="ctrTitle"/>
          </p:nvPr>
        </p:nvSpPr>
        <p:spPr>
          <a:xfrm>
            <a:off x="79512" y="66262"/>
            <a:ext cx="12013097" cy="4974636"/>
          </a:xfrm>
        </p:spPr>
        <p:txBody>
          <a:bodyPr anchor="t">
            <a:normAutofit/>
          </a:bodyPr>
          <a:lstStyle/>
          <a:p>
            <a:r>
              <a:rPr lang="en-US" sz="11500">
                <a:solidFill>
                  <a:srgbClr val="FFFFFF"/>
                </a:solidFill>
              </a:rPr>
              <a:t>Lifespring Church</a:t>
            </a:r>
          </a:p>
        </p:txBody>
      </p:sp>
      <p:sp>
        <p:nvSpPr>
          <p:cNvPr id="3" name="Subtitle 2">
            <a:extLst>
              <a:ext uri="{FF2B5EF4-FFF2-40B4-BE49-F238E27FC236}">
                <a16:creationId xmlns:a16="http://schemas.microsoft.com/office/drawing/2014/main" id="{FC2F39A1-FE46-7ED9-280E-B0B6B5E01E3A}"/>
              </a:ext>
            </a:extLst>
          </p:cNvPr>
          <p:cNvSpPr>
            <a:spLocks noGrp="1"/>
          </p:cNvSpPr>
          <p:nvPr>
            <p:ph type="subTitle" idx="1"/>
          </p:nvPr>
        </p:nvSpPr>
        <p:spPr>
          <a:xfrm>
            <a:off x="1181100" y="5003687"/>
            <a:ext cx="9929231" cy="892068"/>
          </a:xfrm>
        </p:spPr>
        <p:txBody>
          <a:bodyPr anchor="b">
            <a:noAutofit/>
          </a:bodyPr>
          <a:lstStyle/>
          <a:p>
            <a:pPr algn="r">
              <a:lnSpc>
                <a:spcPct val="110000"/>
              </a:lnSpc>
            </a:pPr>
            <a:r>
              <a:rPr lang="en-US" sz="3200" b="1" dirty="0">
                <a:solidFill>
                  <a:srgbClr val="FFFFFF"/>
                </a:solidFill>
              </a:rPr>
              <a:t>Week 1: Theology &amp; Truth</a:t>
            </a:r>
          </a:p>
        </p:txBody>
      </p:sp>
    </p:spTree>
    <p:extLst>
      <p:ext uri="{BB962C8B-B14F-4D97-AF65-F5344CB8AC3E}">
        <p14:creationId xmlns:p14="http://schemas.microsoft.com/office/powerpoint/2010/main" val="341364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61CC-64CA-624B-5C80-66F8FCAC6398}"/>
              </a:ext>
            </a:extLst>
          </p:cNvPr>
          <p:cNvSpPr>
            <a:spLocks noGrp="1"/>
          </p:cNvSpPr>
          <p:nvPr>
            <p:ph type="title"/>
          </p:nvPr>
        </p:nvSpPr>
        <p:spPr/>
        <p:txBody>
          <a:bodyPr/>
          <a:lstStyle/>
          <a:p>
            <a:r>
              <a:rPr lang="en-US" dirty="0"/>
              <a:t>Jubilee &amp; Voluntary Participation</a:t>
            </a:r>
          </a:p>
        </p:txBody>
      </p:sp>
      <p:sp>
        <p:nvSpPr>
          <p:cNvPr id="3" name="Content Placeholder 2">
            <a:extLst>
              <a:ext uri="{FF2B5EF4-FFF2-40B4-BE49-F238E27FC236}">
                <a16:creationId xmlns:a16="http://schemas.microsoft.com/office/drawing/2014/main" id="{A2DB962E-E1C6-69DA-95C7-B9E46F51BB10}"/>
              </a:ext>
            </a:extLst>
          </p:cNvPr>
          <p:cNvSpPr>
            <a:spLocks noGrp="1"/>
          </p:cNvSpPr>
          <p:nvPr>
            <p:ph idx="1"/>
          </p:nvPr>
        </p:nvSpPr>
        <p:spPr/>
        <p:txBody>
          <a:bodyPr>
            <a:normAutofit/>
          </a:bodyPr>
          <a:lstStyle/>
          <a:p>
            <a:r>
              <a:rPr lang="en-US" sz="2400" dirty="0"/>
              <a:t>The goal is heart change to be a generous and a cheerful giver – not forced redistribution</a:t>
            </a:r>
          </a:p>
          <a:p>
            <a:r>
              <a:rPr lang="en-US" sz="2400" dirty="0"/>
              <a:t>Leviticus 25 (25:10-17)</a:t>
            </a:r>
          </a:p>
          <a:p>
            <a:pPr lvl="1"/>
            <a:r>
              <a:rPr lang="en-US" sz="2400" dirty="0"/>
              <a:t>Jubilee was also a time to observe the Sabbath, rely on the Lord, and help neighbors continue to provide for their selves </a:t>
            </a:r>
          </a:p>
          <a:p>
            <a:r>
              <a:rPr lang="en-US" sz="2400" dirty="0"/>
              <a:t>2 Corinthians 8:1-15</a:t>
            </a:r>
          </a:p>
          <a:p>
            <a:endParaRPr lang="en-US" dirty="0"/>
          </a:p>
        </p:txBody>
      </p:sp>
    </p:spTree>
    <p:extLst>
      <p:ext uri="{BB962C8B-B14F-4D97-AF65-F5344CB8AC3E}">
        <p14:creationId xmlns:p14="http://schemas.microsoft.com/office/powerpoint/2010/main" val="1821040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F145-01B9-7EAA-9ABE-0D703CA43B8A}"/>
              </a:ext>
            </a:extLst>
          </p:cNvPr>
          <p:cNvSpPr>
            <a:spLocks noGrp="1"/>
          </p:cNvSpPr>
          <p:nvPr>
            <p:ph type="title"/>
          </p:nvPr>
        </p:nvSpPr>
        <p:spPr/>
        <p:txBody>
          <a:bodyPr/>
          <a:lstStyle/>
          <a:p>
            <a:r>
              <a:rPr lang="en-US" dirty="0"/>
              <a:t>Partiality</a:t>
            </a:r>
          </a:p>
        </p:txBody>
      </p:sp>
      <p:sp>
        <p:nvSpPr>
          <p:cNvPr id="3" name="Content Placeholder 2">
            <a:extLst>
              <a:ext uri="{FF2B5EF4-FFF2-40B4-BE49-F238E27FC236}">
                <a16:creationId xmlns:a16="http://schemas.microsoft.com/office/drawing/2014/main" id="{A4412883-96AE-5040-D34F-E5E0157661EE}"/>
              </a:ext>
            </a:extLst>
          </p:cNvPr>
          <p:cNvSpPr>
            <a:spLocks noGrp="1"/>
          </p:cNvSpPr>
          <p:nvPr>
            <p:ph idx="1"/>
          </p:nvPr>
        </p:nvSpPr>
        <p:spPr>
          <a:xfrm>
            <a:off x="1088136" y="2119532"/>
            <a:ext cx="9922764" cy="3838722"/>
          </a:xfrm>
        </p:spPr>
        <p:txBody>
          <a:bodyPr>
            <a:normAutofit/>
          </a:bodyPr>
          <a:lstStyle/>
          <a:p>
            <a:r>
              <a:rPr lang="en-US" sz="2800" dirty="0"/>
              <a:t>Not to treat anyone with favor due to their economic status </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Leviticus 19:15, James 2:1-9 </a:t>
            </a:r>
          </a:p>
          <a:p>
            <a:r>
              <a:rPr lang="en-US" sz="2800" dirty="0">
                <a:latin typeface="Calibri" panose="020F0502020204030204" pitchFamily="34" charset="0"/>
                <a:cs typeface="Times New Roman" panose="02020603050405020304" pitchFamily="18" charset="0"/>
              </a:rPr>
              <a:t>Not making decisions based on what people can do for you </a:t>
            </a:r>
            <a:endParaRPr lang="en-US" sz="2800" dirty="0"/>
          </a:p>
        </p:txBody>
      </p:sp>
    </p:spTree>
    <p:extLst>
      <p:ext uri="{BB962C8B-B14F-4D97-AF65-F5344CB8AC3E}">
        <p14:creationId xmlns:p14="http://schemas.microsoft.com/office/powerpoint/2010/main" val="2247210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FBE0-F56D-E8A4-8A3D-2E4EAC93061A}"/>
              </a:ext>
            </a:extLst>
          </p:cNvPr>
          <p:cNvSpPr>
            <a:spLocks noGrp="1"/>
          </p:cNvSpPr>
          <p:nvPr>
            <p:ph type="title"/>
          </p:nvPr>
        </p:nvSpPr>
        <p:spPr/>
        <p:txBody>
          <a:bodyPr/>
          <a:lstStyle/>
          <a:p>
            <a:r>
              <a:rPr lang="en-US" dirty="0"/>
              <a:t>Lending, Interest, Fair Scales</a:t>
            </a:r>
          </a:p>
        </p:txBody>
      </p:sp>
      <p:sp>
        <p:nvSpPr>
          <p:cNvPr id="3" name="Content Placeholder 2">
            <a:extLst>
              <a:ext uri="{FF2B5EF4-FFF2-40B4-BE49-F238E27FC236}">
                <a16:creationId xmlns:a16="http://schemas.microsoft.com/office/drawing/2014/main" id="{836E6579-8892-C3B3-343C-D3971E9D2065}"/>
              </a:ext>
            </a:extLst>
          </p:cNvPr>
          <p:cNvSpPr>
            <a:spLocks noGrp="1"/>
          </p:cNvSpPr>
          <p:nvPr>
            <p:ph idx="1"/>
          </p:nvPr>
        </p:nvSpPr>
        <p:spPr>
          <a:xfrm>
            <a:off x="1088136" y="2119531"/>
            <a:ext cx="9922764" cy="4012327"/>
          </a:xfrm>
        </p:spPr>
        <p:txBody>
          <a:bodyPr>
            <a:normAutofit/>
          </a:bodyPr>
          <a:lstStyle/>
          <a:p>
            <a:r>
              <a:rPr lang="en-US" sz="2000" b="0" i="0" dirty="0">
                <a:solidFill>
                  <a:srgbClr val="000000"/>
                </a:solidFill>
                <a:effectLst/>
                <a:latin typeface="Segoe UI" panose="020B0502040204020203" pitchFamily="34" charset="0"/>
              </a:rPr>
              <a:t>If you lend money to any of my people with you who is poor, you shall not be like a moneylender to him, and you shall not exact interest from him. Exodus 22:25</a:t>
            </a:r>
          </a:p>
          <a:p>
            <a:r>
              <a:rPr lang="en-US" sz="2000" b="0" i="0" dirty="0">
                <a:solidFill>
                  <a:srgbClr val="000000"/>
                </a:solidFill>
                <a:effectLst/>
                <a:latin typeface="Segoe UI" panose="020B0502040204020203" pitchFamily="34" charset="0"/>
              </a:rPr>
              <a:t>It is well with the man who deals generously and lends; who conducts his affairs with justice. </a:t>
            </a:r>
            <a:r>
              <a:rPr lang="en-US" sz="2000" dirty="0">
                <a:solidFill>
                  <a:srgbClr val="000000"/>
                </a:solidFill>
                <a:latin typeface="Segoe UI" panose="020B0502040204020203" pitchFamily="34" charset="0"/>
              </a:rPr>
              <a:t>Psalm 112:5</a:t>
            </a:r>
          </a:p>
          <a:p>
            <a:r>
              <a:rPr lang="en-US" sz="2000" dirty="0">
                <a:solidFill>
                  <a:srgbClr val="000000"/>
                </a:solidFill>
                <a:latin typeface="Segoe UI" panose="020B0502040204020203" pitchFamily="34" charset="0"/>
              </a:rPr>
              <a:t>You shall do no wrong in judgment, in measurement of weight, or capacity. You shall have just balances, just weights, a just ephah, and a just </a:t>
            </a:r>
            <a:r>
              <a:rPr lang="en-US" sz="2000" dirty="0" err="1">
                <a:solidFill>
                  <a:srgbClr val="000000"/>
                </a:solidFill>
                <a:latin typeface="Segoe UI" panose="020B0502040204020203" pitchFamily="34" charset="0"/>
              </a:rPr>
              <a:t>hin</a:t>
            </a:r>
            <a:r>
              <a:rPr lang="en-US" sz="2000" dirty="0">
                <a:solidFill>
                  <a:srgbClr val="000000"/>
                </a:solidFill>
                <a:latin typeface="Segoe UI" panose="020B0502040204020203" pitchFamily="34" charset="0"/>
              </a:rPr>
              <a:t>; I am the Lord your God, who brought you out from the land of Egypt. Leviticus 19:35-36</a:t>
            </a:r>
          </a:p>
          <a:p>
            <a:r>
              <a:rPr lang="en-US" sz="2000" b="1" dirty="0"/>
              <a:t>Nehemiah 5:1-15 &amp; Amos 8:3-7 vs Acts 4:32-35 &amp; 2 Corinthians 8:8-15</a:t>
            </a:r>
          </a:p>
        </p:txBody>
      </p:sp>
    </p:spTree>
    <p:extLst>
      <p:ext uri="{BB962C8B-B14F-4D97-AF65-F5344CB8AC3E}">
        <p14:creationId xmlns:p14="http://schemas.microsoft.com/office/powerpoint/2010/main" val="153333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4741-75CE-0254-2703-EBD357DE4BAD}"/>
              </a:ext>
            </a:extLst>
          </p:cNvPr>
          <p:cNvSpPr>
            <a:spLocks noGrp="1"/>
          </p:cNvSpPr>
          <p:nvPr>
            <p:ph type="title"/>
          </p:nvPr>
        </p:nvSpPr>
        <p:spPr/>
        <p:txBody>
          <a:bodyPr/>
          <a:lstStyle/>
          <a:p>
            <a:r>
              <a:rPr lang="en-US" dirty="0"/>
              <a:t>Reflection Questions </a:t>
            </a:r>
          </a:p>
        </p:txBody>
      </p:sp>
      <p:sp>
        <p:nvSpPr>
          <p:cNvPr id="3" name="Content Placeholder 2">
            <a:extLst>
              <a:ext uri="{FF2B5EF4-FFF2-40B4-BE49-F238E27FC236}">
                <a16:creationId xmlns:a16="http://schemas.microsoft.com/office/drawing/2014/main" id="{9365C425-FB2D-6D35-FD20-ECAC3246E5A2}"/>
              </a:ext>
            </a:extLst>
          </p:cNvPr>
          <p:cNvSpPr>
            <a:spLocks noGrp="1"/>
          </p:cNvSpPr>
          <p:nvPr>
            <p:ph idx="1"/>
          </p:nvPr>
        </p:nvSpPr>
        <p:spPr>
          <a:xfrm>
            <a:off x="1088136" y="2151529"/>
            <a:ext cx="9922764" cy="4285130"/>
          </a:xfrm>
        </p:spPr>
        <p:txBody>
          <a:bodyPr>
            <a:normAutofit lnSpcReduction="10000"/>
          </a:bodyPr>
          <a:lstStyle/>
          <a:p>
            <a:r>
              <a:rPr lang="en-US" sz="2800" dirty="0"/>
              <a:t>What are some key concepts you’re observing in these poverty principles?</a:t>
            </a:r>
          </a:p>
          <a:p>
            <a:endParaRPr lang="en-US" sz="2800" dirty="0"/>
          </a:p>
          <a:p>
            <a:r>
              <a:rPr lang="en-US" sz="2800" dirty="0"/>
              <a:t>What is the why behind these commands?</a:t>
            </a:r>
          </a:p>
          <a:p>
            <a:pPr lvl="1"/>
            <a:r>
              <a:rPr lang="en-US" sz="2800" dirty="0"/>
              <a:t>What heart change is God looking for?</a:t>
            </a:r>
          </a:p>
          <a:p>
            <a:pPr lvl="1"/>
            <a:endParaRPr lang="en-US" sz="2800" dirty="0"/>
          </a:p>
          <a:p>
            <a:r>
              <a:rPr lang="en-US" sz="2800" dirty="0"/>
              <a:t>How can you apply these concepts and principles? </a:t>
            </a:r>
          </a:p>
        </p:txBody>
      </p:sp>
    </p:spTree>
    <p:extLst>
      <p:ext uri="{BB962C8B-B14F-4D97-AF65-F5344CB8AC3E}">
        <p14:creationId xmlns:p14="http://schemas.microsoft.com/office/powerpoint/2010/main" val="2734032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Green patterned leaves">
            <a:extLst>
              <a:ext uri="{FF2B5EF4-FFF2-40B4-BE49-F238E27FC236}">
                <a16:creationId xmlns:a16="http://schemas.microsoft.com/office/drawing/2014/main" id="{A1242447-8CDA-3E44-60F8-2BC3A7EF4991}"/>
              </a:ext>
            </a:extLst>
          </p:cNvPr>
          <p:cNvPicPr>
            <a:picLocks noChangeAspect="1"/>
          </p:cNvPicPr>
          <p:nvPr/>
        </p:nvPicPr>
        <p:blipFill rotWithShape="1">
          <a:blip r:embed="rId2">
            <a:alphaModFix/>
          </a:blip>
          <a:srcRect t="7865" b="7865"/>
          <a:stretch/>
        </p:blipFill>
        <p:spPr>
          <a:xfrm>
            <a:off x="1" y="1"/>
            <a:ext cx="12192000" cy="6858000"/>
          </a:xfrm>
          <a:prstGeom prst="rect">
            <a:avLst/>
          </a:prstGeom>
        </p:spPr>
      </p:pic>
      <p:sp>
        <p:nvSpPr>
          <p:cNvPr id="2" name="Title 1">
            <a:extLst>
              <a:ext uri="{FF2B5EF4-FFF2-40B4-BE49-F238E27FC236}">
                <a16:creationId xmlns:a16="http://schemas.microsoft.com/office/drawing/2014/main" id="{6D3B9689-CA1E-4A4C-152E-EA6C6E73F9B1}"/>
              </a:ext>
            </a:extLst>
          </p:cNvPr>
          <p:cNvSpPr>
            <a:spLocks noGrp="1"/>
          </p:cNvSpPr>
          <p:nvPr>
            <p:ph type="ctrTitle"/>
          </p:nvPr>
        </p:nvSpPr>
        <p:spPr>
          <a:xfrm>
            <a:off x="79512" y="66262"/>
            <a:ext cx="12013097" cy="4974636"/>
          </a:xfrm>
        </p:spPr>
        <p:txBody>
          <a:bodyPr anchor="t">
            <a:normAutofit/>
          </a:bodyPr>
          <a:lstStyle/>
          <a:p>
            <a:r>
              <a:rPr lang="en-US" sz="11500">
                <a:solidFill>
                  <a:srgbClr val="FFFFFF"/>
                </a:solidFill>
              </a:rPr>
              <a:t>Lifespring Church</a:t>
            </a:r>
          </a:p>
        </p:txBody>
      </p:sp>
      <p:sp>
        <p:nvSpPr>
          <p:cNvPr id="3" name="Subtitle 2">
            <a:extLst>
              <a:ext uri="{FF2B5EF4-FFF2-40B4-BE49-F238E27FC236}">
                <a16:creationId xmlns:a16="http://schemas.microsoft.com/office/drawing/2014/main" id="{FC2F39A1-FE46-7ED9-280E-B0B6B5E01E3A}"/>
              </a:ext>
            </a:extLst>
          </p:cNvPr>
          <p:cNvSpPr>
            <a:spLocks noGrp="1"/>
          </p:cNvSpPr>
          <p:nvPr>
            <p:ph type="subTitle" idx="1"/>
          </p:nvPr>
        </p:nvSpPr>
        <p:spPr>
          <a:xfrm>
            <a:off x="1181100" y="5003687"/>
            <a:ext cx="9929231" cy="892068"/>
          </a:xfrm>
        </p:spPr>
        <p:txBody>
          <a:bodyPr anchor="b">
            <a:noAutofit/>
          </a:bodyPr>
          <a:lstStyle/>
          <a:p>
            <a:pPr algn="r">
              <a:lnSpc>
                <a:spcPct val="110000"/>
              </a:lnSpc>
            </a:pPr>
            <a:r>
              <a:rPr lang="en-US" sz="3200" b="1" dirty="0">
                <a:solidFill>
                  <a:srgbClr val="FFFFFF"/>
                </a:solidFill>
              </a:rPr>
              <a:t>Week 4: Scripture and Prayer</a:t>
            </a:r>
          </a:p>
        </p:txBody>
      </p:sp>
    </p:spTree>
    <p:extLst>
      <p:ext uri="{BB962C8B-B14F-4D97-AF65-F5344CB8AC3E}">
        <p14:creationId xmlns:p14="http://schemas.microsoft.com/office/powerpoint/2010/main" val="48873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744D-F730-4020-40C6-B7E9615C5977}"/>
              </a:ext>
            </a:extLst>
          </p:cNvPr>
          <p:cNvSpPr>
            <a:spLocks noGrp="1"/>
          </p:cNvSpPr>
          <p:nvPr>
            <p:ph type="title"/>
          </p:nvPr>
        </p:nvSpPr>
        <p:spPr/>
        <p:txBody>
          <a:bodyPr/>
          <a:lstStyle/>
          <a:p>
            <a:r>
              <a:rPr lang="en-US" dirty="0"/>
              <a:t>Mission of Church</a:t>
            </a:r>
          </a:p>
        </p:txBody>
      </p:sp>
      <p:sp>
        <p:nvSpPr>
          <p:cNvPr id="3" name="Content Placeholder 2">
            <a:extLst>
              <a:ext uri="{FF2B5EF4-FFF2-40B4-BE49-F238E27FC236}">
                <a16:creationId xmlns:a16="http://schemas.microsoft.com/office/drawing/2014/main" id="{97D5FE42-74DB-AD40-FE98-67E3E0BD1658}"/>
              </a:ext>
            </a:extLst>
          </p:cNvPr>
          <p:cNvSpPr>
            <a:spLocks noGrp="1"/>
          </p:cNvSpPr>
          <p:nvPr>
            <p:ph idx="1"/>
          </p:nvPr>
        </p:nvSpPr>
        <p:spPr/>
        <p:txBody>
          <a:bodyPr>
            <a:normAutofit/>
          </a:bodyPr>
          <a:lstStyle/>
          <a:p>
            <a:r>
              <a:rPr lang="en-US" sz="2800" dirty="0"/>
              <a:t>Evangelize &amp; Disciple, the Great Commission</a:t>
            </a:r>
          </a:p>
          <a:p>
            <a:r>
              <a:rPr lang="en-US" sz="2800" dirty="0"/>
              <a:t>Can’t forget about the mission of the church when caring for others </a:t>
            </a:r>
          </a:p>
          <a:p>
            <a:r>
              <a:rPr lang="en-US" sz="2800" dirty="0"/>
              <a:t>“love your neighbor has yourself” </a:t>
            </a:r>
          </a:p>
          <a:p>
            <a:pPr lvl="1"/>
            <a:r>
              <a:rPr lang="en-US" sz="2800" dirty="0"/>
              <a:t>We can all practice these principles </a:t>
            </a:r>
          </a:p>
        </p:txBody>
      </p:sp>
    </p:spTree>
    <p:extLst>
      <p:ext uri="{BB962C8B-B14F-4D97-AF65-F5344CB8AC3E}">
        <p14:creationId xmlns:p14="http://schemas.microsoft.com/office/powerpoint/2010/main" val="314159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20C1-02CA-8E53-BDD9-5283F6577BA6}"/>
              </a:ext>
            </a:extLst>
          </p:cNvPr>
          <p:cNvSpPr>
            <a:spLocks noGrp="1"/>
          </p:cNvSpPr>
          <p:nvPr>
            <p:ph type="title"/>
          </p:nvPr>
        </p:nvSpPr>
        <p:spPr>
          <a:xfrm>
            <a:off x="1088136" y="552363"/>
            <a:ext cx="9922764" cy="1294228"/>
          </a:xfrm>
        </p:spPr>
        <p:txBody>
          <a:bodyPr>
            <a:normAutofit fontScale="90000"/>
          </a:bodyPr>
          <a:lstStyle/>
          <a:p>
            <a:r>
              <a:rPr lang="en-US" dirty="0"/>
              <a:t>Relational Discipleship </a:t>
            </a:r>
            <a:br>
              <a:rPr lang="en-US" dirty="0"/>
            </a:br>
            <a:r>
              <a:rPr lang="en-US" sz="3600" dirty="0"/>
              <a:t>counseling in care </a:t>
            </a:r>
            <a:br>
              <a:rPr lang="en-US" dirty="0"/>
            </a:br>
            <a:endParaRPr lang="en-US" dirty="0"/>
          </a:p>
        </p:txBody>
      </p:sp>
      <p:sp>
        <p:nvSpPr>
          <p:cNvPr id="3" name="Content Placeholder 2">
            <a:extLst>
              <a:ext uri="{FF2B5EF4-FFF2-40B4-BE49-F238E27FC236}">
                <a16:creationId xmlns:a16="http://schemas.microsoft.com/office/drawing/2014/main" id="{84789488-0E11-EC3A-4936-EB940CBC3F87}"/>
              </a:ext>
            </a:extLst>
          </p:cNvPr>
          <p:cNvSpPr>
            <a:spLocks noGrp="1"/>
          </p:cNvSpPr>
          <p:nvPr>
            <p:ph idx="1"/>
          </p:nvPr>
        </p:nvSpPr>
        <p:spPr>
          <a:xfrm>
            <a:off x="1088136" y="1846591"/>
            <a:ext cx="9922764" cy="4697643"/>
          </a:xfrm>
        </p:spPr>
        <p:txBody>
          <a:bodyPr>
            <a:normAutofit fontScale="92500"/>
          </a:bodyPr>
          <a:lstStyle/>
          <a:p>
            <a:pPr marL="342900" indent="-342900">
              <a:buFontTx/>
              <a:buChar char="-"/>
            </a:pPr>
            <a:r>
              <a:rPr lang="en-US" sz="2400" dirty="0"/>
              <a:t>People have emotional, social and psychological needs </a:t>
            </a:r>
          </a:p>
          <a:p>
            <a:pPr marL="342900" indent="-342900">
              <a:buFontTx/>
              <a:buChar char="-"/>
            </a:pPr>
            <a:r>
              <a:rPr lang="en-US" sz="2400" dirty="0"/>
              <a:t>Most people participate in organic and informal counseling. This is a great place for all believers to participate in care and neighboring</a:t>
            </a:r>
          </a:p>
          <a:p>
            <a:pPr marL="342900" indent="-342900">
              <a:buFontTx/>
              <a:buChar char="-"/>
            </a:pPr>
            <a:r>
              <a:rPr lang="en-US" sz="2400" dirty="0"/>
              <a:t>Looks like coworkers, friends, neighbors, church attenders, your small group, community members seeking help from your church </a:t>
            </a:r>
          </a:p>
          <a:p>
            <a:pPr marL="800100" lvl="2" indent="-342900">
              <a:buFontTx/>
              <a:buChar char="-"/>
            </a:pPr>
            <a:r>
              <a:rPr lang="en-US" sz="2000" dirty="0"/>
              <a:t>Your level of counseling will vary depending on circumstances </a:t>
            </a:r>
          </a:p>
          <a:p>
            <a:pPr marL="800100" lvl="2" indent="-342900">
              <a:buFontTx/>
              <a:buChar char="-"/>
            </a:pPr>
            <a:r>
              <a:rPr lang="en-US" sz="2000" dirty="0"/>
              <a:t>one time / sporadic care, ongoing / consistent relational care, sometimes you’ll need to refer to a pastor our counselor </a:t>
            </a:r>
          </a:p>
          <a:p>
            <a:pPr marL="800100" lvl="2" indent="-342900">
              <a:buFontTx/>
              <a:buChar char="-"/>
            </a:pPr>
            <a:r>
              <a:rPr lang="en-US" sz="2000" dirty="0"/>
              <a:t>No matter if it’s one time or ongoing, you can still use Biblical principles of care </a:t>
            </a:r>
          </a:p>
        </p:txBody>
      </p:sp>
    </p:spTree>
    <p:extLst>
      <p:ext uri="{BB962C8B-B14F-4D97-AF65-F5344CB8AC3E}">
        <p14:creationId xmlns:p14="http://schemas.microsoft.com/office/powerpoint/2010/main" val="243706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9A69-8549-1728-AACD-3836C2BEEA5B}"/>
              </a:ext>
            </a:extLst>
          </p:cNvPr>
          <p:cNvSpPr>
            <a:spLocks noGrp="1"/>
          </p:cNvSpPr>
          <p:nvPr>
            <p:ph type="title"/>
          </p:nvPr>
        </p:nvSpPr>
        <p:spPr>
          <a:xfrm>
            <a:off x="1088136" y="785445"/>
            <a:ext cx="9922764" cy="953708"/>
          </a:xfrm>
        </p:spPr>
        <p:txBody>
          <a:bodyPr/>
          <a:lstStyle/>
          <a:p>
            <a:r>
              <a:rPr lang="en-US" dirty="0"/>
              <a:t>Scripture &amp; Gospel Intersection </a:t>
            </a:r>
          </a:p>
        </p:txBody>
      </p:sp>
      <p:sp>
        <p:nvSpPr>
          <p:cNvPr id="3" name="Content Placeholder 2">
            <a:extLst>
              <a:ext uri="{FF2B5EF4-FFF2-40B4-BE49-F238E27FC236}">
                <a16:creationId xmlns:a16="http://schemas.microsoft.com/office/drawing/2014/main" id="{E33AC565-3120-28BF-D251-16772EE9B587}"/>
              </a:ext>
            </a:extLst>
          </p:cNvPr>
          <p:cNvSpPr>
            <a:spLocks noGrp="1"/>
          </p:cNvSpPr>
          <p:nvPr>
            <p:ph idx="1"/>
          </p:nvPr>
        </p:nvSpPr>
        <p:spPr>
          <a:xfrm>
            <a:off x="1088135" y="1649506"/>
            <a:ext cx="10225323" cy="4625788"/>
          </a:xfrm>
        </p:spPr>
        <p:txBody>
          <a:bodyPr>
            <a:normAutofit fontScale="92500" lnSpcReduction="10000"/>
          </a:bodyPr>
          <a:lstStyle/>
          <a:p>
            <a:pPr marL="342900" indent="-342900">
              <a:buFontTx/>
              <a:buChar char="-"/>
            </a:pPr>
            <a:r>
              <a:rPr lang="en-US" sz="2400" dirty="0"/>
              <a:t>Scripture doesn’t have to be used as a quick fix to people’s problems </a:t>
            </a:r>
          </a:p>
          <a:p>
            <a:pPr marL="800100" lvl="2" indent="-342900">
              <a:buFontTx/>
              <a:buChar char="-"/>
            </a:pPr>
            <a:r>
              <a:rPr lang="en-US" sz="2000" dirty="0"/>
              <a:t>Examples, responding to someone with an anxiety by citing Philippians 4:6 and not providing other counseling or listening </a:t>
            </a:r>
          </a:p>
          <a:p>
            <a:pPr marL="342900" lvl="1" indent="-342900">
              <a:buFontTx/>
              <a:buChar char="-"/>
            </a:pPr>
            <a:r>
              <a:rPr lang="en-US" sz="2400" dirty="0"/>
              <a:t>We can use Scripture to point back to truths and provide direction to other’s lives </a:t>
            </a:r>
          </a:p>
          <a:p>
            <a:pPr marL="342900" lvl="1" indent="-342900">
              <a:buFontTx/>
              <a:buChar char="-"/>
            </a:pPr>
            <a:r>
              <a:rPr lang="en-US" sz="2400" dirty="0"/>
              <a:t>We can use Scripture passages to help people see how truths can apply to their lives and see how the Bible relates to what they are going through </a:t>
            </a:r>
          </a:p>
          <a:p>
            <a:pPr marL="342900" lvl="1" indent="-342900">
              <a:buFontTx/>
              <a:buChar char="-"/>
            </a:pPr>
            <a:r>
              <a:rPr lang="en-US" sz="2400" dirty="0"/>
              <a:t>We can listen to what people are saying and pay attention to key areas where you can point people back to Scripture </a:t>
            </a:r>
          </a:p>
          <a:p>
            <a:pPr marL="800100" lvl="2" indent="-342900">
              <a:buFontTx/>
              <a:buChar char="-"/>
            </a:pPr>
            <a:r>
              <a:rPr lang="en-US" sz="2000" dirty="0"/>
              <a:t>Think about people’s life stories in the meta-narrative story of Scripture (creation, fall, redemption, restoration) </a:t>
            </a:r>
          </a:p>
          <a:p>
            <a:endParaRPr lang="en-US" dirty="0"/>
          </a:p>
        </p:txBody>
      </p:sp>
    </p:spTree>
    <p:extLst>
      <p:ext uri="{BB962C8B-B14F-4D97-AF65-F5344CB8AC3E}">
        <p14:creationId xmlns:p14="http://schemas.microsoft.com/office/powerpoint/2010/main" val="356766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E3DB-1464-4390-1142-F4812BC98FC8}"/>
              </a:ext>
            </a:extLst>
          </p:cNvPr>
          <p:cNvSpPr>
            <a:spLocks noGrp="1"/>
          </p:cNvSpPr>
          <p:nvPr>
            <p:ph type="title"/>
          </p:nvPr>
        </p:nvSpPr>
        <p:spPr>
          <a:xfrm>
            <a:off x="1088136" y="767515"/>
            <a:ext cx="9922764" cy="1294228"/>
          </a:xfrm>
        </p:spPr>
        <p:txBody>
          <a:bodyPr/>
          <a:lstStyle/>
          <a:p>
            <a:r>
              <a:rPr lang="en-US" dirty="0"/>
              <a:t>Christ Follower?</a:t>
            </a:r>
          </a:p>
        </p:txBody>
      </p:sp>
      <p:sp>
        <p:nvSpPr>
          <p:cNvPr id="3" name="Content Placeholder 2">
            <a:extLst>
              <a:ext uri="{FF2B5EF4-FFF2-40B4-BE49-F238E27FC236}">
                <a16:creationId xmlns:a16="http://schemas.microsoft.com/office/drawing/2014/main" id="{B1AADFFA-24A0-CBBD-B2B1-BC36C820E6D5}"/>
              </a:ext>
            </a:extLst>
          </p:cNvPr>
          <p:cNvSpPr>
            <a:spLocks noGrp="1"/>
          </p:cNvSpPr>
          <p:nvPr>
            <p:ph idx="1"/>
          </p:nvPr>
        </p:nvSpPr>
        <p:spPr>
          <a:xfrm>
            <a:off x="1088136" y="1414629"/>
            <a:ext cx="9922764" cy="5208494"/>
          </a:xfrm>
        </p:spPr>
        <p:txBody>
          <a:bodyPr>
            <a:normAutofit/>
          </a:bodyPr>
          <a:lstStyle/>
          <a:p>
            <a:pPr marL="342900" indent="-342900">
              <a:buFontTx/>
              <a:buChar char="-"/>
            </a:pPr>
            <a:r>
              <a:rPr lang="en-US" dirty="0"/>
              <a:t>Your approach won’t be the same</a:t>
            </a:r>
          </a:p>
          <a:p>
            <a:pPr marL="800100" lvl="2" indent="-342900">
              <a:buFontTx/>
              <a:buChar char="-"/>
            </a:pPr>
            <a:r>
              <a:rPr lang="en-US" dirty="0"/>
              <a:t>You can’t expect someone who believes different than you to respond the same way or accept the truths of Scripture. You can still point them back to these truths and use a Biblically informed approach. There may be more of an evangelism bend involved here</a:t>
            </a:r>
          </a:p>
          <a:p>
            <a:pPr marL="800100" lvl="2" indent="-342900">
              <a:buFontTx/>
              <a:buChar char="-"/>
            </a:pPr>
            <a:r>
              <a:rPr lang="en-US" dirty="0"/>
              <a:t>For Christ followers, counseling will have much more discipleship. We are calling our brothers and sisters to God</a:t>
            </a:r>
          </a:p>
          <a:p>
            <a:pPr marL="845820" lvl="3" indent="-342900">
              <a:buFontTx/>
              <a:buChar char="-"/>
            </a:pPr>
            <a:r>
              <a:rPr lang="en-US" b="1" i="0" baseline="30000" dirty="0">
                <a:solidFill>
                  <a:srgbClr val="000000"/>
                </a:solidFill>
                <a:effectLst/>
              </a:rPr>
              <a:t>12 </a:t>
            </a:r>
            <a:r>
              <a:rPr lang="en-US" b="0" i="0" dirty="0">
                <a:solidFill>
                  <a:srgbClr val="000000"/>
                </a:solidFill>
                <a:effectLst/>
              </a:rPr>
              <a:t>What business is it of mine to judge those outside the church? Are you not to judge those inside? </a:t>
            </a:r>
            <a:r>
              <a:rPr lang="en-US" b="1" i="0" baseline="30000" dirty="0">
                <a:solidFill>
                  <a:srgbClr val="000000"/>
                </a:solidFill>
                <a:effectLst/>
              </a:rPr>
              <a:t>13 </a:t>
            </a:r>
            <a:r>
              <a:rPr lang="en-US" b="0" i="0" dirty="0">
                <a:solidFill>
                  <a:srgbClr val="000000"/>
                </a:solidFill>
                <a:effectLst/>
              </a:rPr>
              <a:t>God will judge those outside. </a:t>
            </a:r>
            <a:r>
              <a:rPr lang="en-US" dirty="0">
                <a:solidFill>
                  <a:srgbClr val="000000"/>
                </a:solidFill>
              </a:rPr>
              <a:t>1</a:t>
            </a:r>
            <a:r>
              <a:rPr lang="en-US" b="0" i="0" dirty="0">
                <a:solidFill>
                  <a:srgbClr val="000000"/>
                </a:solidFill>
                <a:effectLst/>
              </a:rPr>
              <a:t> Corinthians 5:12-13</a:t>
            </a:r>
          </a:p>
          <a:p>
            <a:pPr marL="342900" lvl="1" indent="-342900">
              <a:buFontTx/>
              <a:buChar char="-"/>
            </a:pPr>
            <a:r>
              <a:rPr lang="en-US" dirty="0">
                <a:solidFill>
                  <a:srgbClr val="000000"/>
                </a:solidFill>
              </a:rPr>
              <a:t>Prayer</a:t>
            </a:r>
          </a:p>
          <a:p>
            <a:pPr marL="617220" lvl="1" indent="-342900">
              <a:buFontTx/>
              <a:buChar char="-"/>
            </a:pPr>
            <a:r>
              <a:rPr lang="en-US" dirty="0"/>
              <a:t>One of the easiest ways to start sharing Scriptural truths with believers and nonbelievers </a:t>
            </a:r>
          </a:p>
          <a:p>
            <a:pPr marL="617220" lvl="1" indent="-342900">
              <a:buFontTx/>
              <a:buChar char="-"/>
            </a:pPr>
            <a:r>
              <a:rPr lang="en-US" dirty="0"/>
              <a:t>It’s a way to encourage the person you’re speaking with, a way to invite the Holy Spirit into your conversation, and communicates that you care enough to take time to pray – You’re modeling correct views and communication with God </a:t>
            </a:r>
          </a:p>
          <a:p>
            <a:pPr marL="342900" lvl="1" indent="-342900">
              <a:buFontTx/>
              <a:buChar char="-"/>
            </a:pPr>
            <a:endParaRPr lang="en-US" dirty="0"/>
          </a:p>
        </p:txBody>
      </p:sp>
    </p:spTree>
    <p:extLst>
      <p:ext uri="{BB962C8B-B14F-4D97-AF65-F5344CB8AC3E}">
        <p14:creationId xmlns:p14="http://schemas.microsoft.com/office/powerpoint/2010/main" val="554883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AA1A-651F-2169-EB99-0F44E0944F32}"/>
              </a:ext>
            </a:extLst>
          </p:cNvPr>
          <p:cNvSpPr>
            <a:spLocks noGrp="1"/>
          </p:cNvSpPr>
          <p:nvPr>
            <p:ph type="title"/>
          </p:nvPr>
        </p:nvSpPr>
        <p:spPr>
          <a:xfrm>
            <a:off x="944701" y="498575"/>
            <a:ext cx="9922764" cy="1294228"/>
          </a:xfrm>
        </p:spPr>
        <p:txBody>
          <a:bodyPr/>
          <a:lstStyle/>
          <a:p>
            <a:r>
              <a:rPr lang="en-US" dirty="0"/>
              <a:t>Neighboring </a:t>
            </a:r>
            <a:br>
              <a:rPr lang="en-US" dirty="0"/>
            </a:br>
            <a:r>
              <a:rPr lang="en-US" sz="2800" dirty="0"/>
              <a:t>examples and strategy</a:t>
            </a:r>
            <a:endParaRPr lang="en-US" dirty="0"/>
          </a:p>
        </p:txBody>
      </p:sp>
      <p:pic>
        <p:nvPicPr>
          <p:cNvPr id="5" name="Content Placeholder 4" descr="Diagram&#10;&#10;Description automatically generated">
            <a:extLst>
              <a:ext uri="{FF2B5EF4-FFF2-40B4-BE49-F238E27FC236}">
                <a16:creationId xmlns:a16="http://schemas.microsoft.com/office/drawing/2014/main" id="{A35FFEFA-1678-C9AB-36F8-AD633CCF0B88}"/>
              </a:ext>
            </a:extLst>
          </p:cNvPr>
          <p:cNvPicPr>
            <a:picLocks noGrp="1" noChangeAspect="1"/>
          </p:cNvPicPr>
          <p:nvPr>
            <p:ph idx="1"/>
          </p:nvPr>
        </p:nvPicPr>
        <p:blipFill>
          <a:blip r:embed="rId3"/>
          <a:stretch>
            <a:fillRect/>
          </a:stretch>
        </p:blipFill>
        <p:spPr>
          <a:xfrm>
            <a:off x="5593975" y="294435"/>
            <a:ext cx="6269129" cy="6269129"/>
          </a:xfrm>
        </p:spPr>
      </p:pic>
      <p:sp>
        <p:nvSpPr>
          <p:cNvPr id="6" name="TextBox 5">
            <a:extLst>
              <a:ext uri="{FF2B5EF4-FFF2-40B4-BE49-F238E27FC236}">
                <a16:creationId xmlns:a16="http://schemas.microsoft.com/office/drawing/2014/main" id="{282212F0-4208-3A4A-6BB7-F9AE8B538B23}"/>
              </a:ext>
            </a:extLst>
          </p:cNvPr>
          <p:cNvSpPr txBox="1"/>
          <p:nvPr/>
        </p:nvSpPr>
        <p:spPr>
          <a:xfrm>
            <a:off x="663389" y="1672465"/>
            <a:ext cx="4643717" cy="4801314"/>
          </a:xfrm>
          <a:prstGeom prst="rect">
            <a:avLst/>
          </a:prstGeom>
          <a:noFill/>
        </p:spPr>
        <p:txBody>
          <a:bodyPr wrap="square" rtlCol="0">
            <a:spAutoFit/>
          </a:bodyPr>
          <a:lstStyle/>
          <a:p>
            <a:pPr marL="285750" indent="-285750">
              <a:buFontTx/>
              <a:buChar char="-"/>
            </a:pPr>
            <a:r>
              <a:rPr lang="en-US" dirty="0"/>
              <a:t>Community pot lucks</a:t>
            </a:r>
          </a:p>
          <a:p>
            <a:pPr marL="285750" indent="-285750">
              <a:buFontTx/>
              <a:buChar char="-"/>
            </a:pPr>
            <a:r>
              <a:rPr lang="en-US" dirty="0"/>
              <a:t>Neighborhood easter egg hunt</a:t>
            </a:r>
          </a:p>
          <a:p>
            <a:pPr marL="285750" indent="-285750">
              <a:buFontTx/>
              <a:buChar char="-"/>
            </a:pPr>
            <a:r>
              <a:rPr lang="en-US" dirty="0"/>
              <a:t>Deliver holiday treat baskets</a:t>
            </a:r>
          </a:p>
          <a:p>
            <a:pPr marL="285750" indent="-285750">
              <a:buFontTx/>
              <a:buChar char="-"/>
            </a:pPr>
            <a:r>
              <a:rPr lang="en-US" dirty="0"/>
              <a:t>Sports watching parties </a:t>
            </a:r>
          </a:p>
          <a:p>
            <a:pPr marL="285750" indent="-285750">
              <a:buFontTx/>
              <a:buChar char="-"/>
            </a:pPr>
            <a:r>
              <a:rPr lang="en-US" dirty="0"/>
              <a:t>Offer to rake leaves or shovel someone else’s driveway </a:t>
            </a:r>
          </a:p>
          <a:p>
            <a:pPr marL="285750" indent="-285750">
              <a:buFontTx/>
              <a:buChar char="-"/>
            </a:pPr>
            <a:r>
              <a:rPr lang="en-US" dirty="0"/>
              <a:t>Go on neighborhood walks (and invite someone to go with)</a:t>
            </a:r>
          </a:p>
          <a:p>
            <a:pPr marL="285750" indent="-285750">
              <a:buFontTx/>
              <a:buChar char="-"/>
            </a:pPr>
            <a:r>
              <a:rPr lang="en-US" dirty="0"/>
              <a:t>Neighborhood movie night</a:t>
            </a:r>
          </a:p>
          <a:p>
            <a:pPr marL="285750" indent="-285750">
              <a:buFontTx/>
              <a:buChar char="-"/>
            </a:pPr>
            <a:r>
              <a:rPr lang="en-US" dirty="0"/>
              <a:t>Birthday porch parties </a:t>
            </a:r>
          </a:p>
          <a:p>
            <a:pPr marL="285750" indent="-285750">
              <a:buFontTx/>
              <a:buChar char="-"/>
            </a:pPr>
            <a:r>
              <a:rPr lang="en-US" dirty="0"/>
              <a:t>Share garden vegetables</a:t>
            </a:r>
          </a:p>
          <a:p>
            <a:pPr marL="285750" indent="-285750">
              <a:buFontTx/>
              <a:buChar char="-"/>
            </a:pPr>
            <a:r>
              <a:rPr lang="en-US" dirty="0"/>
              <a:t>Offer to start a neighborhood text group or get contact information from neighbors </a:t>
            </a:r>
          </a:p>
          <a:p>
            <a:pPr marL="285750" indent="-285750">
              <a:buFontTx/>
              <a:buChar char="-"/>
            </a:pPr>
            <a:r>
              <a:rPr lang="en-US" dirty="0"/>
              <a:t>Offer to help with yard work or pet sitting </a:t>
            </a:r>
          </a:p>
          <a:p>
            <a:pPr marL="285750" indent="-285750">
              <a:buFontTx/>
              <a:buChar char="-"/>
            </a:pPr>
            <a:r>
              <a:rPr lang="en-US" dirty="0"/>
              <a:t>Do you have examples? </a:t>
            </a:r>
          </a:p>
        </p:txBody>
      </p:sp>
    </p:spTree>
    <p:extLst>
      <p:ext uri="{BB962C8B-B14F-4D97-AF65-F5344CB8AC3E}">
        <p14:creationId xmlns:p14="http://schemas.microsoft.com/office/powerpoint/2010/main" val="252932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AC6B-8390-978A-26BE-255AB49CCD82}"/>
              </a:ext>
            </a:extLst>
          </p:cNvPr>
          <p:cNvSpPr>
            <a:spLocks noGrp="1"/>
          </p:cNvSpPr>
          <p:nvPr>
            <p:ph type="title"/>
          </p:nvPr>
        </p:nvSpPr>
        <p:spPr/>
        <p:txBody>
          <a:bodyPr/>
          <a:lstStyle/>
          <a:p>
            <a:r>
              <a:rPr lang="en-US" dirty="0"/>
              <a:t>Week 1 </a:t>
            </a:r>
          </a:p>
        </p:txBody>
      </p:sp>
      <p:sp>
        <p:nvSpPr>
          <p:cNvPr id="3" name="Content Placeholder 2">
            <a:extLst>
              <a:ext uri="{FF2B5EF4-FFF2-40B4-BE49-F238E27FC236}">
                <a16:creationId xmlns:a16="http://schemas.microsoft.com/office/drawing/2014/main" id="{F20138E4-37E5-4147-C65D-54A538C79BF3}"/>
              </a:ext>
            </a:extLst>
          </p:cNvPr>
          <p:cNvSpPr>
            <a:spLocks noGrp="1"/>
          </p:cNvSpPr>
          <p:nvPr>
            <p:ph idx="1"/>
          </p:nvPr>
        </p:nvSpPr>
        <p:spPr/>
        <p:txBody>
          <a:bodyPr/>
          <a:lstStyle/>
          <a:p>
            <a:r>
              <a:rPr lang="en-US" dirty="0"/>
              <a:t>Opening Exercise – Values </a:t>
            </a:r>
          </a:p>
          <a:p>
            <a:pPr lvl="1"/>
            <a:r>
              <a:rPr lang="en-US" dirty="0"/>
              <a:t>Write down values you’ve learned from your parents and family </a:t>
            </a:r>
          </a:p>
          <a:p>
            <a:pPr lvl="2"/>
            <a:r>
              <a:rPr lang="en-US" dirty="0"/>
              <a:t>These could be ways of communicating, how you interact with people, how you work, physical items, </a:t>
            </a:r>
            <a:r>
              <a:rPr lang="en-US" dirty="0" err="1"/>
              <a:t>etc</a:t>
            </a:r>
            <a:r>
              <a:rPr lang="en-US" dirty="0"/>
              <a:t> </a:t>
            </a:r>
          </a:p>
          <a:p>
            <a:pPr lvl="2"/>
            <a:endParaRPr lang="en-US" dirty="0"/>
          </a:p>
          <a:p>
            <a:pPr lvl="1">
              <a:buFontTx/>
              <a:buChar char="-"/>
            </a:pPr>
            <a:r>
              <a:rPr lang="en-US" dirty="0"/>
              <a:t>Now make 2 columns – one Good / One Bad </a:t>
            </a:r>
          </a:p>
          <a:p>
            <a:pPr lvl="2">
              <a:buFontTx/>
              <a:buChar char="-"/>
            </a:pPr>
            <a:r>
              <a:rPr lang="en-US" dirty="0"/>
              <a:t>Sort your values into these two columns </a:t>
            </a:r>
          </a:p>
          <a:p>
            <a:pPr lvl="2">
              <a:buFontTx/>
              <a:buChar char="-"/>
            </a:pPr>
            <a:endParaRPr lang="en-US" dirty="0"/>
          </a:p>
          <a:p>
            <a:pPr lvl="1">
              <a:buFontTx/>
              <a:buChar char="-"/>
            </a:pPr>
            <a:r>
              <a:rPr lang="en-US" dirty="0"/>
              <a:t>How did you know which column to put different values in? </a:t>
            </a:r>
          </a:p>
        </p:txBody>
      </p:sp>
    </p:spTree>
    <p:extLst>
      <p:ext uri="{BB962C8B-B14F-4D97-AF65-F5344CB8AC3E}">
        <p14:creationId xmlns:p14="http://schemas.microsoft.com/office/powerpoint/2010/main" val="1003334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DB76-714D-A3D2-DD57-29608CC7DDD2}"/>
              </a:ext>
            </a:extLst>
          </p:cNvPr>
          <p:cNvSpPr>
            <a:spLocks noGrp="1"/>
          </p:cNvSpPr>
          <p:nvPr>
            <p:ph type="title"/>
          </p:nvPr>
        </p:nvSpPr>
        <p:spPr/>
        <p:txBody>
          <a:bodyPr/>
          <a:lstStyle/>
          <a:p>
            <a:r>
              <a:rPr lang="en-US" dirty="0"/>
              <a:t>3 Guiding Questions</a:t>
            </a:r>
          </a:p>
        </p:txBody>
      </p:sp>
      <p:sp>
        <p:nvSpPr>
          <p:cNvPr id="3" name="Content Placeholder 2">
            <a:extLst>
              <a:ext uri="{FF2B5EF4-FFF2-40B4-BE49-F238E27FC236}">
                <a16:creationId xmlns:a16="http://schemas.microsoft.com/office/drawing/2014/main" id="{3DEF93B0-83DA-81DE-0F09-33CCD8CB34CA}"/>
              </a:ext>
            </a:extLst>
          </p:cNvPr>
          <p:cNvSpPr>
            <a:spLocks noGrp="1"/>
          </p:cNvSpPr>
          <p:nvPr>
            <p:ph idx="1"/>
          </p:nvPr>
        </p:nvSpPr>
        <p:spPr/>
        <p:txBody>
          <a:bodyPr>
            <a:normAutofit/>
          </a:bodyPr>
          <a:lstStyle/>
          <a:p>
            <a:pPr marL="342900" indent="-342900">
              <a:buFontTx/>
              <a:buChar char="-"/>
            </a:pPr>
            <a:r>
              <a:rPr lang="en-US" sz="2400" dirty="0"/>
              <a:t>Where have you been</a:t>
            </a:r>
          </a:p>
          <a:p>
            <a:pPr marL="342900" indent="-342900">
              <a:buFontTx/>
              <a:buChar char="-"/>
            </a:pPr>
            <a:r>
              <a:rPr lang="en-US" sz="2400" dirty="0"/>
              <a:t>What brought you here</a:t>
            </a:r>
          </a:p>
          <a:p>
            <a:pPr marL="342900" indent="-342900">
              <a:buFontTx/>
              <a:buChar char="-"/>
            </a:pPr>
            <a:r>
              <a:rPr lang="en-US" sz="2400" dirty="0"/>
              <a:t>Where do you want to go</a:t>
            </a:r>
          </a:p>
          <a:p>
            <a:pPr marL="845820" lvl="2" indent="-342900">
              <a:buFontTx/>
              <a:buChar char="-"/>
            </a:pPr>
            <a:r>
              <a:rPr lang="en-US" sz="2200" dirty="0"/>
              <a:t>You probably won’t ask the questions in these words, but this is the mindset to drive questions to figure out what’s going on, where the problem arose, and what solution you’re working towards </a:t>
            </a:r>
          </a:p>
        </p:txBody>
      </p:sp>
    </p:spTree>
    <p:extLst>
      <p:ext uri="{BB962C8B-B14F-4D97-AF65-F5344CB8AC3E}">
        <p14:creationId xmlns:p14="http://schemas.microsoft.com/office/powerpoint/2010/main" val="3401200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298B-D0EA-7C7B-9BC5-438497C34743}"/>
              </a:ext>
            </a:extLst>
          </p:cNvPr>
          <p:cNvSpPr>
            <a:spLocks noGrp="1"/>
          </p:cNvSpPr>
          <p:nvPr>
            <p:ph type="title"/>
          </p:nvPr>
        </p:nvSpPr>
        <p:spPr>
          <a:xfrm>
            <a:off x="1088136" y="839234"/>
            <a:ext cx="9922764" cy="1294228"/>
          </a:xfrm>
        </p:spPr>
        <p:txBody>
          <a:bodyPr/>
          <a:lstStyle/>
          <a:p>
            <a:r>
              <a:rPr lang="en-US" dirty="0"/>
              <a:t>Conversation Skills</a:t>
            </a:r>
          </a:p>
        </p:txBody>
      </p:sp>
      <p:sp>
        <p:nvSpPr>
          <p:cNvPr id="3" name="Content Placeholder 2">
            <a:extLst>
              <a:ext uri="{FF2B5EF4-FFF2-40B4-BE49-F238E27FC236}">
                <a16:creationId xmlns:a16="http://schemas.microsoft.com/office/drawing/2014/main" id="{C342CE0B-C1E2-CC93-E86A-A9682541ED65}"/>
              </a:ext>
            </a:extLst>
          </p:cNvPr>
          <p:cNvSpPr>
            <a:spLocks noGrp="1"/>
          </p:cNvSpPr>
          <p:nvPr>
            <p:ph idx="1"/>
          </p:nvPr>
        </p:nvSpPr>
        <p:spPr>
          <a:xfrm>
            <a:off x="1088136" y="1721223"/>
            <a:ext cx="9922764" cy="4715435"/>
          </a:xfrm>
        </p:spPr>
        <p:txBody>
          <a:bodyPr>
            <a:normAutofit lnSpcReduction="10000"/>
          </a:bodyPr>
          <a:lstStyle/>
          <a:p>
            <a:pPr marL="342900" indent="-342900">
              <a:buFontTx/>
              <a:buChar char="-"/>
            </a:pPr>
            <a:r>
              <a:rPr lang="en-US" sz="2400" dirty="0"/>
              <a:t>OARS </a:t>
            </a:r>
          </a:p>
          <a:p>
            <a:pPr marL="800100" lvl="2" indent="-342900">
              <a:buFontTx/>
              <a:buChar char="-"/>
            </a:pPr>
            <a:r>
              <a:rPr lang="en-US" sz="2000" dirty="0"/>
              <a:t>Open ended questions, affirmations, reflective listening, summarizing </a:t>
            </a:r>
          </a:p>
          <a:p>
            <a:pPr marL="342900" lvl="1" indent="-342900">
              <a:buFontTx/>
              <a:buChar char="-"/>
            </a:pPr>
            <a:r>
              <a:rPr lang="en-US" sz="2400" dirty="0"/>
              <a:t>Probing Questions – building on open ended questions</a:t>
            </a:r>
          </a:p>
          <a:p>
            <a:pPr marL="342900" lvl="1" indent="-342900">
              <a:buFontTx/>
              <a:buChar char="-"/>
            </a:pPr>
            <a:r>
              <a:rPr lang="en-US" sz="2400" dirty="0"/>
              <a:t>Active listening, don’t be so ready to respond that you don’t listen </a:t>
            </a:r>
          </a:p>
          <a:p>
            <a:pPr marL="342900" lvl="1" indent="-342900">
              <a:buFontTx/>
              <a:buChar char="-"/>
            </a:pPr>
            <a:r>
              <a:rPr lang="en-US" sz="2400" dirty="0"/>
              <a:t>People want to know you care and don’t see them as a project</a:t>
            </a:r>
          </a:p>
          <a:p>
            <a:pPr marL="800100" lvl="2" indent="-342900">
              <a:buFontTx/>
              <a:buChar char="-"/>
            </a:pPr>
            <a:r>
              <a:rPr lang="en-US" sz="2000" dirty="0"/>
              <a:t>Don’t get caught up thinking it is your primary role to fix people, you are an ambassador for Christ, God is the ultimate change maker and healer – rely on His strength not ours</a:t>
            </a:r>
          </a:p>
          <a:p>
            <a:pPr marL="342900" lvl="1" indent="-342900">
              <a:buFontTx/>
              <a:buChar char="-"/>
            </a:pPr>
            <a:r>
              <a:rPr lang="en-US" sz="2400" dirty="0"/>
              <a:t>Let the Holy Spirit lead you, pray before you meet and remember He is in the room with you as you minister. </a:t>
            </a:r>
          </a:p>
          <a:p>
            <a:endParaRPr lang="en-US" dirty="0"/>
          </a:p>
        </p:txBody>
      </p:sp>
    </p:spTree>
    <p:extLst>
      <p:ext uri="{BB962C8B-B14F-4D97-AF65-F5344CB8AC3E}">
        <p14:creationId xmlns:p14="http://schemas.microsoft.com/office/powerpoint/2010/main" val="1436649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81E2-8B45-A93E-1AE6-59DEFBF0147C}"/>
              </a:ext>
            </a:extLst>
          </p:cNvPr>
          <p:cNvSpPr>
            <a:spLocks noGrp="1"/>
          </p:cNvSpPr>
          <p:nvPr>
            <p:ph type="title"/>
          </p:nvPr>
        </p:nvSpPr>
        <p:spPr>
          <a:xfrm>
            <a:off x="1088136" y="767516"/>
            <a:ext cx="9922764" cy="1294228"/>
          </a:xfrm>
        </p:spPr>
        <p:txBody>
          <a:bodyPr/>
          <a:lstStyle/>
          <a:p>
            <a:r>
              <a:rPr lang="en-US" dirty="0"/>
              <a:t>Stories of Church Success</a:t>
            </a:r>
          </a:p>
        </p:txBody>
      </p:sp>
      <p:sp>
        <p:nvSpPr>
          <p:cNvPr id="3" name="Content Placeholder 2">
            <a:extLst>
              <a:ext uri="{FF2B5EF4-FFF2-40B4-BE49-F238E27FC236}">
                <a16:creationId xmlns:a16="http://schemas.microsoft.com/office/drawing/2014/main" id="{069E520C-0CE3-9E3D-B19F-DFF8739C3188}"/>
              </a:ext>
            </a:extLst>
          </p:cNvPr>
          <p:cNvSpPr>
            <a:spLocks noGrp="1"/>
          </p:cNvSpPr>
          <p:nvPr>
            <p:ph idx="1"/>
          </p:nvPr>
        </p:nvSpPr>
        <p:spPr>
          <a:xfrm>
            <a:off x="1088136" y="1649506"/>
            <a:ext cx="9922764" cy="4636994"/>
          </a:xfrm>
        </p:spPr>
        <p:txBody>
          <a:bodyPr>
            <a:normAutofit/>
          </a:bodyPr>
          <a:lstStyle/>
          <a:p>
            <a:pPr marL="0" indent="0">
              <a:buNone/>
            </a:pPr>
            <a:r>
              <a:rPr lang="en-US" sz="2400" dirty="0"/>
              <a:t>Sharing stories of the group to encourage us for the future </a:t>
            </a:r>
          </a:p>
          <a:p>
            <a:pPr>
              <a:buFontTx/>
              <a:buChar char="-"/>
            </a:pPr>
            <a:r>
              <a:rPr lang="en-US" sz="2400" dirty="0"/>
              <a:t>Do you have stories of when the local church or members of the church cared well for you?</a:t>
            </a:r>
          </a:p>
          <a:p>
            <a:pPr>
              <a:buFontTx/>
              <a:buChar char="-"/>
            </a:pPr>
            <a:r>
              <a:rPr lang="en-US" sz="2400" dirty="0"/>
              <a:t>Do you have examples of building relationships with your neighbors?</a:t>
            </a:r>
          </a:p>
          <a:p>
            <a:pPr>
              <a:buFontTx/>
              <a:buChar char="-"/>
            </a:pPr>
            <a:r>
              <a:rPr lang="en-US" sz="2400" dirty="0"/>
              <a:t>Have you seen relationships and care happening well at Resource Center Pop Ups or other </a:t>
            </a:r>
            <a:r>
              <a:rPr lang="en-US" sz="2400" dirty="0" err="1"/>
              <a:t>LifeSpring</a:t>
            </a:r>
            <a:r>
              <a:rPr lang="en-US" sz="2400" dirty="0"/>
              <a:t> Outreaches? </a:t>
            </a:r>
          </a:p>
        </p:txBody>
      </p:sp>
    </p:spTree>
    <p:extLst>
      <p:ext uri="{BB962C8B-B14F-4D97-AF65-F5344CB8AC3E}">
        <p14:creationId xmlns:p14="http://schemas.microsoft.com/office/powerpoint/2010/main" val="104038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21D8-AD1D-DF37-BE38-5AC8C8853C39}"/>
              </a:ext>
            </a:extLst>
          </p:cNvPr>
          <p:cNvSpPr>
            <a:spLocks noGrp="1"/>
          </p:cNvSpPr>
          <p:nvPr>
            <p:ph type="title"/>
          </p:nvPr>
        </p:nvSpPr>
        <p:spPr>
          <a:xfrm>
            <a:off x="1088136" y="821304"/>
            <a:ext cx="9922764" cy="1294228"/>
          </a:xfrm>
        </p:spPr>
        <p:txBody>
          <a:bodyPr/>
          <a:lstStyle/>
          <a:p>
            <a:r>
              <a:rPr lang="en-US" dirty="0"/>
              <a:t>Key Takeaways</a:t>
            </a:r>
          </a:p>
        </p:txBody>
      </p:sp>
      <p:sp>
        <p:nvSpPr>
          <p:cNvPr id="3" name="Content Placeholder 2">
            <a:extLst>
              <a:ext uri="{FF2B5EF4-FFF2-40B4-BE49-F238E27FC236}">
                <a16:creationId xmlns:a16="http://schemas.microsoft.com/office/drawing/2014/main" id="{E615409D-19FC-B261-DF44-30378B6D37BA}"/>
              </a:ext>
            </a:extLst>
          </p:cNvPr>
          <p:cNvSpPr>
            <a:spLocks noGrp="1"/>
          </p:cNvSpPr>
          <p:nvPr>
            <p:ph idx="1"/>
          </p:nvPr>
        </p:nvSpPr>
        <p:spPr>
          <a:xfrm>
            <a:off x="735106" y="1631577"/>
            <a:ext cx="10793506" cy="4769224"/>
          </a:xfrm>
        </p:spPr>
        <p:txBody>
          <a:bodyPr>
            <a:normAutofit fontScale="92500"/>
          </a:bodyPr>
          <a:lstStyle/>
          <a:p>
            <a:r>
              <a:rPr lang="en-US" sz="2000" dirty="0"/>
              <a:t>All these lessons are a filter</a:t>
            </a:r>
          </a:p>
          <a:p>
            <a:pPr lvl="1"/>
            <a:r>
              <a:rPr lang="en-US" sz="2000" dirty="0"/>
              <a:t>Point hasn’t been to teach you </a:t>
            </a:r>
            <a:r>
              <a:rPr lang="en-US" sz="2000" b="1" dirty="0"/>
              <a:t>what</a:t>
            </a:r>
            <a:r>
              <a:rPr lang="en-US" sz="2000" dirty="0"/>
              <a:t> to think but </a:t>
            </a:r>
            <a:r>
              <a:rPr lang="en-US" sz="2000" b="1" dirty="0"/>
              <a:t>how</a:t>
            </a:r>
            <a:r>
              <a:rPr lang="en-US" sz="2000" dirty="0"/>
              <a:t> to think</a:t>
            </a:r>
          </a:p>
          <a:p>
            <a:r>
              <a:rPr lang="en-US" sz="2000" dirty="0"/>
              <a:t>You can and should neighbor where you are </a:t>
            </a:r>
          </a:p>
          <a:p>
            <a:pPr lvl="1"/>
            <a:r>
              <a:rPr lang="en-US" sz="2000" dirty="0"/>
              <a:t>Challenge yourself to meet and understand people who are different than yourself</a:t>
            </a:r>
          </a:p>
          <a:p>
            <a:pPr lvl="1"/>
            <a:r>
              <a:rPr lang="en-US" sz="2000" dirty="0"/>
              <a:t>A culture of care includes understanding the culture of others (</a:t>
            </a:r>
            <a:r>
              <a:rPr lang="en-US" sz="2000" dirty="0" err="1"/>
              <a:t>ie</a:t>
            </a:r>
            <a:r>
              <a:rPr lang="en-US" sz="2000" dirty="0"/>
              <a:t> generational poverty)</a:t>
            </a:r>
          </a:p>
          <a:p>
            <a:r>
              <a:rPr lang="en-US" sz="2000" dirty="0"/>
              <a:t>See people holistically (mind, body, spirit)</a:t>
            </a:r>
          </a:p>
          <a:p>
            <a:pPr lvl="1"/>
            <a:r>
              <a:rPr lang="en-US" sz="2000" dirty="0"/>
              <a:t>Everyone has inherent dignity and worth, has gifts and skills </a:t>
            </a:r>
          </a:p>
          <a:p>
            <a:r>
              <a:rPr lang="en-US" sz="2000" dirty="0"/>
              <a:t>Understand the role of the local church and your individual call within the church body </a:t>
            </a:r>
          </a:p>
          <a:p>
            <a:pPr lvl="1"/>
            <a:r>
              <a:rPr lang="en-US" sz="2000" dirty="0"/>
              <a:t>We discussed poverty principles like: moral proximity, partiality, not collecting interest, gleaning, voluntary principle, the 4 relationships, and authority of scripture</a:t>
            </a:r>
          </a:p>
        </p:txBody>
      </p:sp>
    </p:spTree>
    <p:extLst>
      <p:ext uri="{BB962C8B-B14F-4D97-AF65-F5344CB8AC3E}">
        <p14:creationId xmlns:p14="http://schemas.microsoft.com/office/powerpoint/2010/main" val="729003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4E29-5481-30D7-C1CA-B22746284396}"/>
              </a:ext>
            </a:extLst>
          </p:cNvPr>
          <p:cNvSpPr>
            <a:spLocks noGrp="1"/>
          </p:cNvSpPr>
          <p:nvPr>
            <p:ph type="title"/>
          </p:nvPr>
        </p:nvSpPr>
        <p:spPr>
          <a:xfrm>
            <a:off x="1088136" y="821304"/>
            <a:ext cx="9922764" cy="1294228"/>
          </a:xfrm>
        </p:spPr>
        <p:txBody>
          <a:bodyPr/>
          <a:lstStyle/>
          <a:p>
            <a:r>
              <a:rPr lang="en-US" dirty="0"/>
              <a:t>Books for Continued Learning </a:t>
            </a:r>
          </a:p>
        </p:txBody>
      </p:sp>
      <p:sp>
        <p:nvSpPr>
          <p:cNvPr id="3" name="Content Placeholder 2">
            <a:extLst>
              <a:ext uri="{FF2B5EF4-FFF2-40B4-BE49-F238E27FC236}">
                <a16:creationId xmlns:a16="http://schemas.microsoft.com/office/drawing/2014/main" id="{F41A3F92-581A-8FA9-82B3-DA1EA42F37BA}"/>
              </a:ext>
            </a:extLst>
          </p:cNvPr>
          <p:cNvSpPr>
            <a:spLocks noGrp="1"/>
          </p:cNvSpPr>
          <p:nvPr>
            <p:ph idx="1"/>
          </p:nvPr>
        </p:nvSpPr>
        <p:spPr>
          <a:xfrm>
            <a:off x="1088136" y="1667435"/>
            <a:ext cx="10386688" cy="4619065"/>
          </a:xfrm>
        </p:spPr>
        <p:txBody>
          <a:bodyPr/>
          <a:lstStyle/>
          <a:p>
            <a:r>
              <a:rPr lang="en-US" dirty="0"/>
              <a:t>For the Least of These by Anne Bradley and Art Lindsley</a:t>
            </a:r>
          </a:p>
          <a:p>
            <a:r>
              <a:rPr lang="en-US" dirty="0"/>
              <a:t>The Least, The Last, The Lost by </a:t>
            </a:r>
            <a:r>
              <a:rPr lang="en-US" dirty="0" err="1"/>
              <a:t>Mez</a:t>
            </a:r>
            <a:r>
              <a:rPr lang="en-US" dirty="0"/>
              <a:t> McConnell </a:t>
            </a:r>
          </a:p>
          <a:p>
            <a:r>
              <a:rPr lang="en-US" dirty="0"/>
              <a:t>Church in Hard Place by </a:t>
            </a:r>
            <a:r>
              <a:rPr lang="en-US" dirty="0" err="1"/>
              <a:t>Mez</a:t>
            </a:r>
            <a:r>
              <a:rPr lang="en-US" dirty="0"/>
              <a:t> McConnell and Mike McKinley</a:t>
            </a:r>
          </a:p>
          <a:p>
            <a:r>
              <a:rPr lang="en-US" dirty="0"/>
              <a:t>What is the Mission Church by Kevin DeYoung </a:t>
            </a:r>
          </a:p>
          <a:p>
            <a:r>
              <a:rPr lang="en-US" dirty="0"/>
              <a:t>Loving your Community: Proven Practices for Community Based Outreach by Stephen </a:t>
            </a:r>
            <a:r>
              <a:rPr lang="en-US" dirty="0" err="1"/>
              <a:t>Viars</a:t>
            </a:r>
            <a:endParaRPr lang="en-US" dirty="0"/>
          </a:p>
          <a:p>
            <a:pPr marL="0" indent="0">
              <a:buNone/>
            </a:pPr>
            <a:endParaRPr lang="en-US" dirty="0"/>
          </a:p>
          <a:p>
            <a:r>
              <a:rPr lang="en-US" dirty="0"/>
              <a:t>Side by Side: Walking With Others in Wisdom and Love by Ed Welch</a:t>
            </a:r>
          </a:p>
          <a:p>
            <a:r>
              <a:rPr lang="en-US" dirty="0"/>
              <a:t>The Church as a Culture of Care by Dale Johnson</a:t>
            </a:r>
          </a:p>
          <a:p>
            <a:r>
              <a:rPr lang="en-US" dirty="0"/>
              <a:t>Gospel Fluency by Jeff </a:t>
            </a:r>
            <a:r>
              <a:rPr lang="en-US" dirty="0" err="1"/>
              <a:t>Vanderstelt</a:t>
            </a:r>
            <a:endParaRPr lang="en-US" dirty="0"/>
          </a:p>
        </p:txBody>
      </p:sp>
    </p:spTree>
    <p:extLst>
      <p:ext uri="{BB962C8B-B14F-4D97-AF65-F5344CB8AC3E}">
        <p14:creationId xmlns:p14="http://schemas.microsoft.com/office/powerpoint/2010/main" val="386181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30AC80F-8E82-48C9-A5FA-56D476389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FBA2C-49DB-9369-96FB-209357286A20}"/>
              </a:ext>
            </a:extLst>
          </p:cNvPr>
          <p:cNvSpPr>
            <a:spLocks noGrp="1"/>
          </p:cNvSpPr>
          <p:nvPr>
            <p:ph type="title"/>
          </p:nvPr>
        </p:nvSpPr>
        <p:spPr>
          <a:xfrm>
            <a:off x="1088136" y="1097280"/>
            <a:ext cx="9285336" cy="1965657"/>
          </a:xfrm>
        </p:spPr>
        <p:txBody>
          <a:bodyPr>
            <a:normAutofit/>
          </a:bodyPr>
          <a:lstStyle/>
          <a:p>
            <a:r>
              <a:rPr lang="en-US" sz="6000"/>
              <a:t>Authority of Scripture</a:t>
            </a:r>
          </a:p>
        </p:txBody>
      </p:sp>
      <p:cxnSp>
        <p:nvCxnSpPr>
          <p:cNvPr id="14"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2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50A279-F0EF-9E98-2CEF-70832DCB2600}"/>
              </a:ext>
            </a:extLst>
          </p:cNvPr>
          <p:cNvSpPr>
            <a:spLocks noGrp="1"/>
          </p:cNvSpPr>
          <p:nvPr>
            <p:ph idx="1"/>
          </p:nvPr>
        </p:nvSpPr>
        <p:spPr>
          <a:xfrm>
            <a:off x="804195" y="2477729"/>
            <a:ext cx="5610253" cy="3808772"/>
          </a:xfrm>
        </p:spPr>
        <p:txBody>
          <a:bodyPr>
            <a:normAutofit lnSpcReduction="10000"/>
          </a:bodyPr>
          <a:lstStyle/>
          <a:p>
            <a:pPr marL="342900" indent="-342900">
              <a:lnSpc>
                <a:spcPct val="120000"/>
              </a:lnSpc>
              <a:buFontTx/>
              <a:buChar char="-"/>
            </a:pPr>
            <a:r>
              <a:rPr lang="en-US" sz="1600" dirty="0"/>
              <a:t>Knowledge and Authority of the Word</a:t>
            </a:r>
          </a:p>
          <a:p>
            <a:pPr marL="800100" lvl="2" indent="-342900">
              <a:lnSpc>
                <a:spcPct val="120000"/>
              </a:lnSpc>
              <a:buFontTx/>
              <a:buChar char="-"/>
            </a:pPr>
            <a:r>
              <a:rPr lang="en-US" dirty="0"/>
              <a:t>High view of Scripture, do you believe it is infallible and true? </a:t>
            </a:r>
          </a:p>
          <a:p>
            <a:pPr marL="800100" lvl="2" indent="-342900">
              <a:lnSpc>
                <a:spcPct val="120000"/>
              </a:lnSpc>
              <a:buFontTx/>
              <a:buChar char="-"/>
            </a:pPr>
            <a:r>
              <a:rPr lang="en-US" dirty="0"/>
              <a:t>Do you believe its truth speaks to all areas of life?</a:t>
            </a:r>
          </a:p>
          <a:p>
            <a:pPr marL="342900" lvl="1" indent="-342900">
              <a:lnSpc>
                <a:spcPct val="120000"/>
              </a:lnSpc>
              <a:buFontTx/>
              <a:buChar char="-"/>
            </a:pPr>
            <a:r>
              <a:rPr lang="en-US" sz="1600" dirty="0"/>
              <a:t>General Revelation</a:t>
            </a:r>
          </a:p>
          <a:p>
            <a:pPr marL="800100" lvl="2" indent="-342900">
              <a:lnSpc>
                <a:spcPct val="120000"/>
              </a:lnSpc>
              <a:buFontTx/>
              <a:buChar char="-"/>
            </a:pPr>
            <a:r>
              <a:rPr lang="en-US" dirty="0"/>
              <a:t>God’s truth can and is revealed in science and psychology </a:t>
            </a:r>
          </a:p>
          <a:p>
            <a:pPr marL="800100" lvl="2" indent="-342900">
              <a:lnSpc>
                <a:spcPct val="120000"/>
              </a:lnSpc>
              <a:buFontTx/>
              <a:buChar char="-"/>
            </a:pPr>
            <a:r>
              <a:rPr lang="en-US" dirty="0"/>
              <a:t>How we interpret findings is based on our worldview. The closer an object gets to being like God, the greater chance we have of misunderstanding </a:t>
            </a:r>
          </a:p>
          <a:p>
            <a:pPr>
              <a:lnSpc>
                <a:spcPct val="120000"/>
              </a:lnSpc>
            </a:pPr>
            <a:endParaRPr lang="en-US" sz="1400" dirty="0"/>
          </a:p>
        </p:txBody>
      </p:sp>
      <p:pic>
        <p:nvPicPr>
          <p:cNvPr id="4" name="Picture 3" descr="Text&#10;&#10;Description automatically generated">
            <a:extLst>
              <a:ext uri="{FF2B5EF4-FFF2-40B4-BE49-F238E27FC236}">
                <a16:creationId xmlns:a16="http://schemas.microsoft.com/office/drawing/2014/main" id="{3A956F7D-69CB-E3FF-FFAB-A5D85D7CD790}"/>
              </a:ext>
            </a:extLst>
          </p:cNvPr>
          <p:cNvPicPr>
            <a:picLocks noChangeAspect="1"/>
          </p:cNvPicPr>
          <p:nvPr/>
        </p:nvPicPr>
        <p:blipFill>
          <a:blip r:embed="rId3"/>
          <a:stretch>
            <a:fillRect/>
          </a:stretch>
        </p:blipFill>
        <p:spPr>
          <a:xfrm>
            <a:off x="6497518" y="2553093"/>
            <a:ext cx="4964090" cy="3214248"/>
          </a:xfrm>
          <a:prstGeom prst="rect">
            <a:avLst/>
          </a:prstGeom>
        </p:spPr>
      </p:pic>
    </p:spTree>
    <p:extLst>
      <p:ext uri="{BB962C8B-B14F-4D97-AF65-F5344CB8AC3E}">
        <p14:creationId xmlns:p14="http://schemas.microsoft.com/office/powerpoint/2010/main" val="96081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B24D4-DF76-78DC-1095-CAC28CFC815E}"/>
              </a:ext>
            </a:extLst>
          </p:cNvPr>
          <p:cNvSpPr>
            <a:spLocks noGrp="1"/>
          </p:cNvSpPr>
          <p:nvPr>
            <p:ph type="title"/>
          </p:nvPr>
        </p:nvSpPr>
        <p:spPr>
          <a:xfrm>
            <a:off x="1088136" y="1090244"/>
            <a:ext cx="3763693" cy="2338756"/>
          </a:xfrm>
        </p:spPr>
        <p:txBody>
          <a:bodyPr anchor="t">
            <a:normAutofit/>
          </a:bodyPr>
          <a:lstStyle/>
          <a:p>
            <a:r>
              <a:rPr lang="en-US" sz="4000"/>
              <a:t>Scripture on its Authority </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F985ACDB-A740-C7F6-390D-F552F9682848}"/>
              </a:ext>
            </a:extLst>
          </p:cNvPr>
          <p:cNvGraphicFramePr>
            <a:graphicFrameLocks noGrp="1"/>
          </p:cNvGraphicFramePr>
          <p:nvPr>
            <p:ph idx="1"/>
            <p:extLst>
              <p:ext uri="{D42A27DB-BD31-4B8C-83A1-F6EECF244321}">
                <p14:modId xmlns:p14="http://schemas.microsoft.com/office/powerpoint/2010/main" val="1187359942"/>
              </p:ext>
            </p:extLst>
          </p:nvPr>
        </p:nvGraphicFramePr>
        <p:xfrm>
          <a:off x="5524499" y="1006573"/>
          <a:ext cx="5800913" cy="480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DCA6D28-1B4F-4CA9-5FAE-8AEE0322F532}"/>
              </a:ext>
            </a:extLst>
          </p:cNvPr>
          <p:cNvSpPr txBox="1"/>
          <p:nvPr/>
        </p:nvSpPr>
        <p:spPr>
          <a:xfrm>
            <a:off x="1088136" y="2835176"/>
            <a:ext cx="3465871" cy="2308324"/>
          </a:xfrm>
          <a:prstGeom prst="rect">
            <a:avLst/>
          </a:prstGeom>
          <a:noFill/>
        </p:spPr>
        <p:txBody>
          <a:bodyPr wrap="square" rtlCol="0">
            <a:spAutoFit/>
          </a:bodyPr>
          <a:lstStyle/>
          <a:p>
            <a:r>
              <a:rPr lang="en-US" b="0" i="0" dirty="0">
                <a:solidFill>
                  <a:srgbClr val="000000"/>
                </a:solidFill>
                <a:effectLst/>
                <a:latin typeface="system-ui"/>
              </a:rPr>
              <a:t>For the word of God is alive and active. Sharper than any double-edged sword, it penetrates even to dividing soul and spirit, joints and marrow; it judges the thoughts and attitudes of the heart.</a:t>
            </a:r>
          </a:p>
          <a:p>
            <a:endParaRPr lang="en-US" dirty="0">
              <a:solidFill>
                <a:srgbClr val="000000"/>
              </a:solidFill>
              <a:latin typeface="system-ui"/>
            </a:endParaRPr>
          </a:p>
          <a:p>
            <a:r>
              <a:rPr lang="en-US" dirty="0">
                <a:solidFill>
                  <a:srgbClr val="000000"/>
                </a:solidFill>
                <a:latin typeface="system-ui"/>
              </a:rPr>
              <a:t>Hebrews 4:12</a:t>
            </a:r>
            <a:endParaRPr lang="en-US" dirty="0"/>
          </a:p>
        </p:txBody>
      </p:sp>
    </p:spTree>
    <p:extLst>
      <p:ext uri="{BB962C8B-B14F-4D97-AF65-F5344CB8AC3E}">
        <p14:creationId xmlns:p14="http://schemas.microsoft.com/office/powerpoint/2010/main" val="377220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DEB34-884A-9B9E-D004-AEC50F079FA0}"/>
              </a:ext>
            </a:extLst>
          </p:cNvPr>
          <p:cNvSpPr>
            <a:spLocks noGrp="1"/>
          </p:cNvSpPr>
          <p:nvPr>
            <p:ph type="title"/>
          </p:nvPr>
        </p:nvSpPr>
        <p:spPr>
          <a:xfrm>
            <a:off x="1091204" y="1091868"/>
            <a:ext cx="4147804" cy="2042160"/>
          </a:xfrm>
        </p:spPr>
        <p:txBody>
          <a:bodyPr>
            <a:normAutofit/>
          </a:bodyPr>
          <a:lstStyle/>
          <a:p>
            <a:r>
              <a:rPr lang="en-US" sz="4000"/>
              <a:t>Gospel Transformation </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2AFDD4-2EF1-14DD-2786-A9A5F753C6D5}"/>
              </a:ext>
            </a:extLst>
          </p:cNvPr>
          <p:cNvSpPr>
            <a:spLocks noGrp="1"/>
          </p:cNvSpPr>
          <p:nvPr>
            <p:ph idx="1"/>
          </p:nvPr>
        </p:nvSpPr>
        <p:spPr>
          <a:xfrm>
            <a:off x="1120232" y="2462981"/>
            <a:ext cx="4808620" cy="3707817"/>
          </a:xfrm>
        </p:spPr>
        <p:txBody>
          <a:bodyPr>
            <a:normAutofit/>
          </a:bodyPr>
          <a:lstStyle/>
          <a:p>
            <a:pPr marL="342900" indent="-342900">
              <a:lnSpc>
                <a:spcPct val="120000"/>
              </a:lnSpc>
              <a:buFontTx/>
              <a:buChar char="-"/>
            </a:pPr>
            <a:r>
              <a:rPr lang="en-US" sz="1600" dirty="0"/>
              <a:t>How do people change? </a:t>
            </a:r>
          </a:p>
          <a:p>
            <a:pPr marL="800100" lvl="2" indent="-342900">
              <a:lnSpc>
                <a:spcPct val="120000"/>
              </a:lnSpc>
              <a:buFontTx/>
              <a:buChar char="-"/>
            </a:pPr>
            <a:r>
              <a:rPr lang="en-US" dirty="0"/>
              <a:t>Here are the standard stages of change</a:t>
            </a:r>
          </a:p>
          <a:p>
            <a:pPr marL="342900" indent="-342900">
              <a:lnSpc>
                <a:spcPct val="120000"/>
              </a:lnSpc>
              <a:buFontTx/>
              <a:buChar char="-"/>
            </a:pPr>
            <a:r>
              <a:rPr lang="en-US" sz="1600" dirty="0"/>
              <a:t>Involvement of the Holy Spirit </a:t>
            </a:r>
          </a:p>
          <a:p>
            <a:pPr marL="800100" lvl="2" indent="-342900">
              <a:lnSpc>
                <a:spcPct val="120000"/>
              </a:lnSpc>
              <a:buFontTx/>
              <a:buChar char="-"/>
            </a:pPr>
            <a:r>
              <a:rPr lang="en-US" dirty="0"/>
              <a:t>In Christianity, stages of change may look the same, but the how behind it changes</a:t>
            </a:r>
          </a:p>
          <a:p>
            <a:pPr marL="800100" lvl="2" indent="-342900">
              <a:lnSpc>
                <a:spcPct val="120000"/>
              </a:lnSpc>
              <a:buFontTx/>
              <a:buChar char="-"/>
            </a:pPr>
            <a:r>
              <a:rPr lang="en-US" dirty="0"/>
              <a:t>The Spirit convicts, enables, empowers, makes us new</a:t>
            </a:r>
          </a:p>
          <a:p>
            <a:pPr marL="800100" lvl="2" indent="-342900">
              <a:lnSpc>
                <a:spcPct val="120000"/>
              </a:lnSpc>
              <a:buFontTx/>
              <a:buChar char="-"/>
            </a:pPr>
            <a:r>
              <a:rPr lang="en-US" dirty="0"/>
              <a:t>This doesn’t mean that change doesn’t still have cycles for believers </a:t>
            </a:r>
          </a:p>
          <a:p>
            <a:pPr>
              <a:lnSpc>
                <a:spcPct val="120000"/>
              </a:lnSpc>
            </a:pPr>
            <a:endParaRPr lang="en-US" sz="1400" dirty="0"/>
          </a:p>
        </p:txBody>
      </p:sp>
      <p:pic>
        <p:nvPicPr>
          <p:cNvPr id="4" name="Picture 3">
            <a:extLst>
              <a:ext uri="{FF2B5EF4-FFF2-40B4-BE49-F238E27FC236}">
                <a16:creationId xmlns:a16="http://schemas.microsoft.com/office/drawing/2014/main" id="{6066F020-4CA9-4D13-BEF7-BA76A5DCFF99}"/>
              </a:ext>
            </a:extLst>
          </p:cNvPr>
          <p:cNvPicPr>
            <a:picLocks noChangeAspect="1"/>
          </p:cNvPicPr>
          <p:nvPr/>
        </p:nvPicPr>
        <p:blipFill>
          <a:blip r:embed="rId3"/>
          <a:stretch>
            <a:fillRect/>
          </a:stretch>
        </p:blipFill>
        <p:spPr>
          <a:xfrm>
            <a:off x="6096000" y="1143000"/>
            <a:ext cx="5492377" cy="4715539"/>
          </a:xfrm>
          <a:prstGeom prst="rect">
            <a:avLst/>
          </a:prstGeom>
        </p:spPr>
      </p:pic>
    </p:spTree>
    <p:extLst>
      <p:ext uri="{BB962C8B-B14F-4D97-AF65-F5344CB8AC3E}">
        <p14:creationId xmlns:p14="http://schemas.microsoft.com/office/powerpoint/2010/main" val="173402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14B8-2DAB-0983-81DF-6CF984A7D132}"/>
              </a:ext>
            </a:extLst>
          </p:cNvPr>
          <p:cNvSpPr>
            <a:spLocks noGrp="1"/>
          </p:cNvSpPr>
          <p:nvPr>
            <p:ph type="title"/>
          </p:nvPr>
        </p:nvSpPr>
        <p:spPr/>
        <p:txBody>
          <a:bodyPr/>
          <a:lstStyle/>
          <a:p>
            <a:r>
              <a:rPr lang="en-US" dirty="0"/>
              <a:t>Titus 3:1-8</a:t>
            </a:r>
          </a:p>
        </p:txBody>
      </p:sp>
      <p:sp>
        <p:nvSpPr>
          <p:cNvPr id="3" name="Content Placeholder 2">
            <a:extLst>
              <a:ext uri="{FF2B5EF4-FFF2-40B4-BE49-F238E27FC236}">
                <a16:creationId xmlns:a16="http://schemas.microsoft.com/office/drawing/2014/main" id="{831991D4-5015-68B2-8FB9-8FB66E036529}"/>
              </a:ext>
            </a:extLst>
          </p:cNvPr>
          <p:cNvSpPr>
            <a:spLocks noGrp="1"/>
          </p:cNvSpPr>
          <p:nvPr>
            <p:ph idx="1"/>
          </p:nvPr>
        </p:nvSpPr>
        <p:spPr>
          <a:xfrm>
            <a:off x="1088136" y="2005781"/>
            <a:ext cx="9922764" cy="4280719"/>
          </a:xfrm>
        </p:spPr>
        <p:txBody>
          <a:bodyPr>
            <a:normAutofit/>
          </a:bodyPr>
          <a:lstStyle/>
          <a:p>
            <a:pPr algn="l"/>
            <a:r>
              <a:rPr lang="en-US" b="0" i="0" dirty="0">
                <a:solidFill>
                  <a:srgbClr val="000000"/>
                </a:solidFill>
                <a:effectLst/>
                <a:latin typeface="system-ui"/>
              </a:rPr>
              <a:t>Remind the people to be subject to rulers and authorities, to be obedient, to be ready to do whatever is good, </a:t>
            </a:r>
            <a:r>
              <a:rPr lang="en-US" b="1" i="0" baseline="30000" dirty="0">
                <a:solidFill>
                  <a:srgbClr val="000000"/>
                </a:solidFill>
                <a:effectLst/>
                <a:latin typeface="system-ui"/>
              </a:rPr>
              <a:t>2 </a:t>
            </a:r>
            <a:r>
              <a:rPr lang="en-US" b="0" i="0" dirty="0">
                <a:solidFill>
                  <a:srgbClr val="000000"/>
                </a:solidFill>
                <a:effectLst/>
                <a:latin typeface="system-ui"/>
              </a:rPr>
              <a:t>to slander no one, to be peaceable and considerate, and always to be gentle toward everyone. </a:t>
            </a:r>
            <a:r>
              <a:rPr lang="en-US" b="1" i="0" baseline="30000" dirty="0">
                <a:solidFill>
                  <a:srgbClr val="000000"/>
                </a:solidFill>
                <a:effectLst/>
                <a:latin typeface="system-ui"/>
              </a:rPr>
              <a:t>3 </a:t>
            </a:r>
            <a:r>
              <a:rPr lang="en-US" b="0" i="0" dirty="0">
                <a:solidFill>
                  <a:srgbClr val="000000"/>
                </a:solidFill>
                <a:effectLst/>
                <a:latin typeface="system-ui"/>
              </a:rPr>
              <a:t>At one time we too were foolish, disobedient, deceived and enslaved by all kinds of passions and pleasures. We lived in malice and envy, being hated and hating one another. </a:t>
            </a:r>
            <a:r>
              <a:rPr lang="en-US" b="1" i="0" baseline="30000" dirty="0">
                <a:solidFill>
                  <a:srgbClr val="000000"/>
                </a:solidFill>
                <a:effectLst/>
                <a:latin typeface="system-ui"/>
              </a:rPr>
              <a:t>4 </a:t>
            </a:r>
            <a:r>
              <a:rPr lang="en-US" b="0" i="0" dirty="0">
                <a:solidFill>
                  <a:srgbClr val="000000"/>
                </a:solidFill>
                <a:effectLst/>
                <a:latin typeface="system-ui"/>
              </a:rPr>
              <a:t>But when the kindness and love of God our Savior appeared, </a:t>
            </a:r>
            <a:r>
              <a:rPr lang="en-US" b="1" i="0" baseline="30000" dirty="0">
                <a:solidFill>
                  <a:srgbClr val="000000"/>
                </a:solidFill>
                <a:effectLst/>
                <a:latin typeface="system-ui"/>
              </a:rPr>
              <a:t>5 </a:t>
            </a:r>
            <a:r>
              <a:rPr lang="en-US" b="0" i="0" dirty="0">
                <a:solidFill>
                  <a:srgbClr val="000000"/>
                </a:solidFill>
                <a:effectLst/>
                <a:latin typeface="system-ui"/>
              </a:rPr>
              <a:t>he saved us, not because of righteous things we had done, but because of his mercy. He saved us through the washing of rebirth and renewal by the Holy Spirit, </a:t>
            </a:r>
            <a:r>
              <a:rPr lang="en-US" b="1" i="0" baseline="30000" dirty="0">
                <a:solidFill>
                  <a:srgbClr val="000000"/>
                </a:solidFill>
                <a:effectLst/>
                <a:latin typeface="system-ui"/>
              </a:rPr>
              <a:t>6 </a:t>
            </a:r>
            <a:r>
              <a:rPr lang="en-US" b="0" i="0" dirty="0">
                <a:solidFill>
                  <a:srgbClr val="000000"/>
                </a:solidFill>
                <a:effectLst/>
                <a:latin typeface="system-ui"/>
              </a:rPr>
              <a:t>whom he poured out on us generously through Jesus Christ our Savior, </a:t>
            </a:r>
            <a:r>
              <a:rPr lang="en-US" b="1" i="0" baseline="30000" dirty="0">
                <a:solidFill>
                  <a:srgbClr val="000000"/>
                </a:solidFill>
                <a:effectLst/>
                <a:latin typeface="system-ui"/>
              </a:rPr>
              <a:t>7 </a:t>
            </a:r>
            <a:r>
              <a:rPr lang="en-US" b="0" i="0" dirty="0">
                <a:solidFill>
                  <a:srgbClr val="000000"/>
                </a:solidFill>
                <a:effectLst/>
                <a:latin typeface="system-ui"/>
              </a:rPr>
              <a:t>so that, having been justified by his grace, we might become heirs having the hope of eternal life. </a:t>
            </a:r>
            <a:r>
              <a:rPr lang="en-US" b="1" i="0" baseline="30000" dirty="0">
                <a:solidFill>
                  <a:srgbClr val="000000"/>
                </a:solidFill>
                <a:effectLst/>
                <a:latin typeface="system-ui"/>
              </a:rPr>
              <a:t>8 </a:t>
            </a:r>
            <a:r>
              <a:rPr lang="en-US" b="0" i="0" dirty="0">
                <a:solidFill>
                  <a:srgbClr val="000000"/>
                </a:solidFill>
                <a:effectLst/>
                <a:latin typeface="system-ui"/>
              </a:rPr>
              <a:t>This is a trustworthy saying. And I want you to stress these things, so that those who have trusted in God may be careful to devote themselves to doing what is good. These things are excellent and profitable for everyone.</a:t>
            </a:r>
          </a:p>
          <a:p>
            <a:endParaRPr lang="en-US" dirty="0"/>
          </a:p>
        </p:txBody>
      </p:sp>
    </p:spTree>
    <p:extLst>
      <p:ext uri="{BB962C8B-B14F-4D97-AF65-F5344CB8AC3E}">
        <p14:creationId xmlns:p14="http://schemas.microsoft.com/office/powerpoint/2010/main" val="141924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24EA-BA45-B6C0-5A8D-281F4CA405C9}"/>
              </a:ext>
            </a:extLst>
          </p:cNvPr>
          <p:cNvSpPr>
            <a:spLocks noGrp="1"/>
          </p:cNvSpPr>
          <p:nvPr>
            <p:ph type="title"/>
          </p:nvPr>
        </p:nvSpPr>
        <p:spPr/>
        <p:txBody>
          <a:bodyPr/>
          <a:lstStyle/>
          <a:p>
            <a:r>
              <a:rPr lang="en-US" dirty="0"/>
              <a:t>4 Foundational Relationships</a:t>
            </a:r>
          </a:p>
        </p:txBody>
      </p:sp>
      <p:pic>
        <p:nvPicPr>
          <p:cNvPr id="4" name="Picture 3" descr="Diagram&#10;&#10;Description automatically generated">
            <a:extLst>
              <a:ext uri="{FF2B5EF4-FFF2-40B4-BE49-F238E27FC236}">
                <a16:creationId xmlns:a16="http://schemas.microsoft.com/office/drawing/2014/main" id="{5E00BC7C-05C7-E4E1-E957-0BCFD3C5B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135" y="1743577"/>
            <a:ext cx="4501503" cy="4501503"/>
          </a:xfrm>
          <a:prstGeom prst="rect">
            <a:avLst/>
          </a:prstGeom>
        </p:spPr>
      </p:pic>
      <p:pic>
        <p:nvPicPr>
          <p:cNvPr id="5" name="Picture 4" descr="Diagram&#10;&#10;Description automatically generated">
            <a:extLst>
              <a:ext uri="{FF2B5EF4-FFF2-40B4-BE49-F238E27FC236}">
                <a16:creationId xmlns:a16="http://schemas.microsoft.com/office/drawing/2014/main" id="{E0467242-EA9F-104C-40E8-D43C9B15D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660" y="1891061"/>
            <a:ext cx="4501503" cy="4501503"/>
          </a:xfrm>
          <a:prstGeom prst="rect">
            <a:avLst/>
          </a:prstGeom>
        </p:spPr>
      </p:pic>
    </p:spTree>
    <p:extLst>
      <p:ext uri="{BB962C8B-B14F-4D97-AF65-F5344CB8AC3E}">
        <p14:creationId xmlns:p14="http://schemas.microsoft.com/office/powerpoint/2010/main" val="4127122384"/>
      </p:ext>
    </p:extLst>
  </p:cSld>
  <p:clrMapOvr>
    <a:masterClrMapping/>
  </p:clrMapOvr>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{F71CD2EC-1FBF-CF4C-859C-2675B5C3C751}tf16401378</Template>
  <TotalTime>44950</TotalTime>
  <Words>5809</Words>
  <Application>Microsoft Macintosh PowerPoint</Application>
  <PresentationFormat>Widescreen</PresentationFormat>
  <Paragraphs>379</Paragraphs>
  <Slides>44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Neue Haas Grotesk Text Pro</vt:lpstr>
      <vt:lpstr>Segoe UI</vt:lpstr>
      <vt:lpstr>system-ui</vt:lpstr>
      <vt:lpstr>BjornVTI</vt:lpstr>
      <vt:lpstr>Lifespring Church</vt:lpstr>
      <vt:lpstr>4 Weeks – Topics Covered </vt:lpstr>
      <vt:lpstr>Lifespring Church</vt:lpstr>
      <vt:lpstr>Week 1 </vt:lpstr>
      <vt:lpstr>Authority of Scripture</vt:lpstr>
      <vt:lpstr>Scripture on its Authority </vt:lpstr>
      <vt:lpstr>Gospel Transformation </vt:lpstr>
      <vt:lpstr>Titus 3:1-8</vt:lpstr>
      <vt:lpstr>4 Foundational Relationships</vt:lpstr>
      <vt:lpstr>Vignette </vt:lpstr>
      <vt:lpstr>Lifespring Church</vt:lpstr>
      <vt:lpstr>Government Systems  (Case Study follow up)</vt:lpstr>
      <vt:lpstr>Generational Impact </vt:lpstr>
      <vt:lpstr>Biblical Passage – Generational Impact</vt:lpstr>
      <vt:lpstr>Values of  Classes</vt:lpstr>
      <vt:lpstr>Values Continued The Least, The Last, The Lost – Poverty in the UK by Mez McConnell</vt:lpstr>
      <vt:lpstr>Learned Hopelessness</vt:lpstr>
      <vt:lpstr>What does Poverty look like locally?</vt:lpstr>
      <vt:lpstr>Lifespring Outreaches</vt:lpstr>
      <vt:lpstr>PowerPoint Presentation</vt:lpstr>
      <vt:lpstr>Generational Poverty &amp; Goal Setting</vt:lpstr>
      <vt:lpstr>Poverty &amp; Goal Setting</vt:lpstr>
      <vt:lpstr>Goal Setting Activity</vt:lpstr>
      <vt:lpstr>Lifespring Church</vt:lpstr>
      <vt:lpstr> Poverty Definition in Scripture</vt:lpstr>
      <vt:lpstr>Poverty Definitions  in Scripture </vt:lpstr>
      <vt:lpstr>Key Principles</vt:lpstr>
      <vt:lpstr>Moral Proximity concentric circles of care</vt:lpstr>
      <vt:lpstr>Gleaning</vt:lpstr>
      <vt:lpstr>Jubilee &amp; Voluntary Participation</vt:lpstr>
      <vt:lpstr>Partiality</vt:lpstr>
      <vt:lpstr>Lending, Interest, Fair Scales</vt:lpstr>
      <vt:lpstr>Reflection Questions </vt:lpstr>
      <vt:lpstr>Lifespring Church</vt:lpstr>
      <vt:lpstr>Mission of Church</vt:lpstr>
      <vt:lpstr>Relational Discipleship  counseling in care  </vt:lpstr>
      <vt:lpstr>Scripture &amp; Gospel Intersection </vt:lpstr>
      <vt:lpstr>Christ Follower?</vt:lpstr>
      <vt:lpstr>Neighboring  examples and strategy</vt:lpstr>
      <vt:lpstr>3 Guiding Questions</vt:lpstr>
      <vt:lpstr>Conversation Skills</vt:lpstr>
      <vt:lpstr>Stories of Church Success</vt:lpstr>
      <vt:lpstr>Key Takeaways</vt:lpstr>
      <vt:lpstr>Books for Continued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Lifespring Church</dc:title>
  <dc:creator>Info</dc:creator>
  <cp:lastModifiedBy>Info</cp:lastModifiedBy>
  <cp:revision>2</cp:revision>
  <dcterms:created xsi:type="dcterms:W3CDTF">2022-12-28T16:41:19Z</dcterms:created>
  <dcterms:modified xsi:type="dcterms:W3CDTF">2023-04-11T21:23:32Z</dcterms:modified>
</cp:coreProperties>
</file>